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439" r:id="rId2"/>
    <p:sldId id="440" r:id="rId3"/>
    <p:sldId id="441" r:id="rId4"/>
    <p:sldId id="442" r:id="rId5"/>
    <p:sldId id="443" r:id="rId6"/>
    <p:sldId id="375" r:id="rId7"/>
    <p:sldId id="455" r:id="rId8"/>
    <p:sldId id="306" r:id="rId9"/>
    <p:sldId id="310" r:id="rId10"/>
    <p:sldId id="451" r:id="rId11"/>
    <p:sldId id="465" r:id="rId12"/>
    <p:sldId id="467" r:id="rId13"/>
    <p:sldId id="307" r:id="rId14"/>
    <p:sldId id="468" r:id="rId15"/>
    <p:sldId id="464" r:id="rId16"/>
    <p:sldId id="469" r:id="rId17"/>
    <p:sldId id="419" r:id="rId18"/>
    <p:sldId id="476" r:id="rId19"/>
    <p:sldId id="474" r:id="rId20"/>
    <p:sldId id="475" r:id="rId21"/>
    <p:sldId id="456" r:id="rId22"/>
    <p:sldId id="266" r:id="rId23"/>
    <p:sldId id="470" r:id="rId24"/>
    <p:sldId id="311" r:id="rId25"/>
    <p:sldId id="312" r:id="rId26"/>
    <p:sldId id="364" r:id="rId27"/>
    <p:sldId id="374" r:id="rId28"/>
    <p:sldId id="313" r:id="rId29"/>
    <p:sldId id="471" r:id="rId30"/>
    <p:sldId id="473" r:id="rId31"/>
    <p:sldId id="478" r:id="rId32"/>
    <p:sldId id="477" r:id="rId33"/>
    <p:sldId id="363" r:id="rId34"/>
    <p:sldId id="40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6" autoAdjust="0"/>
    <p:restoredTop sz="95033" autoAdjust="0"/>
  </p:normalViewPr>
  <p:slideViewPr>
    <p:cSldViewPr snapToGrid="0">
      <p:cViewPr varScale="1">
        <p:scale>
          <a:sx n="82" d="100"/>
          <a:sy n="82" d="100"/>
        </p:scale>
        <p:origin x="96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4F1527-C60C-475A-80E4-7038B4F59511}"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US"/>
        </a:p>
      </dgm:t>
    </dgm:pt>
    <dgm:pt modelId="{BB132D5F-A031-4289-8C7C-1FF1E39C8DA2}">
      <dgm:prSet phldrT="[Text]"/>
      <dgm:spPr/>
      <dgm:t>
        <a:bodyPr/>
        <a:lstStyle/>
        <a:p>
          <a:r>
            <a:rPr lang="en-US" dirty="0"/>
            <a:t>Pros:</a:t>
          </a:r>
        </a:p>
      </dgm:t>
    </dgm:pt>
    <dgm:pt modelId="{1C3C9ED3-1467-40E0-B970-BD38D759015D}" type="parTrans" cxnId="{E7586670-CE53-4D52-97F1-4EC9681E2D8C}">
      <dgm:prSet/>
      <dgm:spPr/>
      <dgm:t>
        <a:bodyPr/>
        <a:lstStyle/>
        <a:p>
          <a:endParaRPr lang="en-US"/>
        </a:p>
      </dgm:t>
    </dgm:pt>
    <dgm:pt modelId="{CBD73608-3221-448F-8A51-C2BCC5DE47C8}" type="sibTrans" cxnId="{E7586670-CE53-4D52-97F1-4EC9681E2D8C}">
      <dgm:prSet/>
      <dgm:spPr/>
      <dgm:t>
        <a:bodyPr/>
        <a:lstStyle/>
        <a:p>
          <a:endParaRPr lang="en-US"/>
        </a:p>
      </dgm:t>
    </dgm:pt>
    <dgm:pt modelId="{6B7581D8-2984-46FE-9DDD-6A48571893C8}">
      <dgm:prSet phldrT="[Text]"/>
      <dgm:spPr/>
      <dgm:t>
        <a:bodyPr/>
        <a:lstStyle/>
        <a:p>
          <a:r>
            <a:rPr lang="en-US" dirty="0"/>
            <a:t>Cons:</a:t>
          </a:r>
        </a:p>
      </dgm:t>
    </dgm:pt>
    <dgm:pt modelId="{2BBDB4ED-5D31-42AC-B6C7-E6C3985AE322}" type="parTrans" cxnId="{4386D391-8626-4740-B4DE-8F72B10FBF12}">
      <dgm:prSet/>
      <dgm:spPr/>
      <dgm:t>
        <a:bodyPr/>
        <a:lstStyle/>
        <a:p>
          <a:endParaRPr lang="en-US"/>
        </a:p>
      </dgm:t>
    </dgm:pt>
    <dgm:pt modelId="{C4629E55-5C0B-42EE-BAB4-23E7309E7AC8}" type="sibTrans" cxnId="{4386D391-8626-4740-B4DE-8F72B10FBF12}">
      <dgm:prSet/>
      <dgm:spPr/>
      <dgm:t>
        <a:bodyPr/>
        <a:lstStyle/>
        <a:p>
          <a:endParaRPr lang="en-US"/>
        </a:p>
      </dgm:t>
    </dgm:pt>
    <dgm:pt modelId="{DFF7E9E4-DAE8-492E-8153-37B3026EC94B}">
      <dgm:prSet phldrT="[Text]"/>
      <dgm:spPr/>
      <dgm:t>
        <a:bodyPr/>
        <a:lstStyle/>
        <a:p>
          <a:r>
            <a:rPr lang="en-US" dirty="0"/>
            <a:t>The model's performance in relation to all predictors is evident.</a:t>
          </a:r>
        </a:p>
      </dgm:t>
    </dgm:pt>
    <dgm:pt modelId="{5A16AB27-CC44-42F0-88E9-A7F0EEB0494B}" type="parTrans" cxnId="{CC27F0A3-2E79-4F6E-8FC0-B5BD3899FBA0}">
      <dgm:prSet/>
      <dgm:spPr/>
      <dgm:t>
        <a:bodyPr/>
        <a:lstStyle/>
        <a:p>
          <a:endParaRPr lang="en-US"/>
        </a:p>
      </dgm:t>
    </dgm:pt>
    <dgm:pt modelId="{BD0935F3-942E-4370-9A98-9DAA0BC4C572}" type="sibTrans" cxnId="{CC27F0A3-2E79-4F6E-8FC0-B5BD3899FBA0}">
      <dgm:prSet/>
      <dgm:spPr/>
      <dgm:t>
        <a:bodyPr/>
        <a:lstStyle/>
        <a:p>
          <a:endParaRPr lang="en-US"/>
        </a:p>
      </dgm:t>
    </dgm:pt>
    <dgm:pt modelId="{EBFCCE00-80C5-4B2D-B383-041567642345}">
      <dgm:prSet phldrT="[Text]"/>
      <dgm:spPr/>
      <dgm:t>
        <a:bodyPr/>
        <a:lstStyle/>
        <a:p>
          <a:r>
            <a:rPr lang="en-US" dirty="0"/>
            <a:t>Not dynamically displaying how predictors are added or deleted.</a:t>
          </a:r>
        </a:p>
      </dgm:t>
    </dgm:pt>
    <dgm:pt modelId="{FCB6A076-C470-48A1-A915-13037904AD9C}" type="parTrans" cxnId="{CA33DC2B-7943-48B2-B47F-1E567C63D7B0}">
      <dgm:prSet/>
      <dgm:spPr/>
      <dgm:t>
        <a:bodyPr/>
        <a:lstStyle/>
        <a:p>
          <a:endParaRPr lang="en-US"/>
        </a:p>
      </dgm:t>
    </dgm:pt>
    <dgm:pt modelId="{EC536C29-A1CE-43EB-BDD4-96ABCEF5563E}" type="sibTrans" cxnId="{CA33DC2B-7943-48B2-B47F-1E567C63D7B0}">
      <dgm:prSet/>
      <dgm:spPr/>
      <dgm:t>
        <a:bodyPr/>
        <a:lstStyle/>
        <a:p>
          <a:endParaRPr lang="en-US"/>
        </a:p>
      </dgm:t>
    </dgm:pt>
    <dgm:pt modelId="{6A587BAE-1D5F-4CA6-9E25-DE557F3A7865}" type="pres">
      <dgm:prSet presAssocID="{844F1527-C60C-475A-80E4-7038B4F59511}" presName="Name0" presStyleCnt="0">
        <dgm:presLayoutVars>
          <dgm:chMax val="2"/>
          <dgm:chPref val="2"/>
          <dgm:dir/>
          <dgm:animOne/>
          <dgm:resizeHandles val="exact"/>
        </dgm:presLayoutVars>
      </dgm:prSet>
      <dgm:spPr/>
    </dgm:pt>
    <dgm:pt modelId="{70B85B3C-B34A-4C45-AE29-3D834497E476}" type="pres">
      <dgm:prSet presAssocID="{844F1527-C60C-475A-80E4-7038B4F59511}" presName="Background" presStyleLbl="bgImgPlace1" presStyleIdx="0" presStyleCnt="1"/>
      <dgm:spPr/>
    </dgm:pt>
    <dgm:pt modelId="{265ED70F-3094-4498-8542-7EE797FCE14E}" type="pres">
      <dgm:prSet presAssocID="{844F1527-C60C-475A-80E4-7038B4F59511}" presName="ParentText1" presStyleLbl="revTx" presStyleIdx="0" presStyleCnt="2">
        <dgm:presLayoutVars>
          <dgm:chMax val="0"/>
          <dgm:chPref val="0"/>
          <dgm:bulletEnabled val="1"/>
        </dgm:presLayoutVars>
      </dgm:prSet>
      <dgm:spPr/>
    </dgm:pt>
    <dgm:pt modelId="{327864A8-D44C-4984-AAF8-588FF819C9A5}" type="pres">
      <dgm:prSet presAssocID="{844F1527-C60C-475A-80E4-7038B4F59511}" presName="ParentText2" presStyleLbl="revTx" presStyleIdx="1" presStyleCnt="2">
        <dgm:presLayoutVars>
          <dgm:chMax val="0"/>
          <dgm:chPref val="0"/>
          <dgm:bulletEnabled val="1"/>
        </dgm:presLayoutVars>
      </dgm:prSet>
      <dgm:spPr/>
    </dgm:pt>
    <dgm:pt modelId="{9B39584C-930A-4B8D-978D-E1452AA5BEE8}" type="pres">
      <dgm:prSet presAssocID="{844F1527-C60C-475A-80E4-7038B4F59511}" presName="Plus" presStyleLbl="alignNode1" presStyleIdx="0" presStyleCnt="2"/>
      <dgm:spPr/>
    </dgm:pt>
    <dgm:pt modelId="{BD639BCC-D6ED-4DB1-ADA7-D955737E2566}" type="pres">
      <dgm:prSet presAssocID="{844F1527-C60C-475A-80E4-7038B4F59511}" presName="Minus" presStyleLbl="alignNode1" presStyleIdx="1" presStyleCnt="2"/>
      <dgm:spPr/>
    </dgm:pt>
    <dgm:pt modelId="{F492F3E7-F249-4B8A-849E-6A10F6073B2A}" type="pres">
      <dgm:prSet presAssocID="{844F1527-C60C-475A-80E4-7038B4F59511}" presName="Divider" presStyleLbl="parChTrans1D1" presStyleIdx="0" presStyleCnt="1"/>
      <dgm:spPr/>
    </dgm:pt>
  </dgm:ptLst>
  <dgm:cxnLst>
    <dgm:cxn modelId="{61BDAB02-F510-4871-8010-F97DE8CC3612}" type="presOf" srcId="{844F1527-C60C-475A-80E4-7038B4F59511}" destId="{6A587BAE-1D5F-4CA6-9E25-DE557F3A7865}" srcOrd="0" destOrd="0" presId="urn:microsoft.com/office/officeart/2009/3/layout/PlusandMinus"/>
    <dgm:cxn modelId="{C9E42715-F2FC-4B4B-ADD2-BF2DAD2DCA48}" type="presOf" srcId="{DFF7E9E4-DAE8-492E-8153-37B3026EC94B}" destId="{265ED70F-3094-4498-8542-7EE797FCE14E}" srcOrd="0" destOrd="1" presId="urn:microsoft.com/office/officeart/2009/3/layout/PlusandMinus"/>
    <dgm:cxn modelId="{DBFE9326-5232-4BD6-BE13-E596DA40042A}" type="presOf" srcId="{BB132D5F-A031-4289-8C7C-1FF1E39C8DA2}" destId="{265ED70F-3094-4498-8542-7EE797FCE14E}" srcOrd="0" destOrd="0" presId="urn:microsoft.com/office/officeart/2009/3/layout/PlusandMinus"/>
    <dgm:cxn modelId="{CA33DC2B-7943-48B2-B47F-1E567C63D7B0}" srcId="{6B7581D8-2984-46FE-9DDD-6A48571893C8}" destId="{EBFCCE00-80C5-4B2D-B383-041567642345}" srcOrd="0" destOrd="0" parTransId="{FCB6A076-C470-48A1-A915-13037904AD9C}" sibTransId="{EC536C29-A1CE-43EB-BDD4-96ABCEF5563E}"/>
    <dgm:cxn modelId="{E7586670-CE53-4D52-97F1-4EC9681E2D8C}" srcId="{844F1527-C60C-475A-80E4-7038B4F59511}" destId="{BB132D5F-A031-4289-8C7C-1FF1E39C8DA2}" srcOrd="0" destOrd="0" parTransId="{1C3C9ED3-1467-40E0-B970-BD38D759015D}" sibTransId="{CBD73608-3221-448F-8A51-C2BCC5DE47C8}"/>
    <dgm:cxn modelId="{F26B7080-1AB2-4AE9-830E-0EAB47E20D4F}" type="presOf" srcId="{6B7581D8-2984-46FE-9DDD-6A48571893C8}" destId="{327864A8-D44C-4984-AAF8-588FF819C9A5}" srcOrd="0" destOrd="0" presId="urn:microsoft.com/office/officeart/2009/3/layout/PlusandMinus"/>
    <dgm:cxn modelId="{4386D391-8626-4740-B4DE-8F72B10FBF12}" srcId="{844F1527-C60C-475A-80E4-7038B4F59511}" destId="{6B7581D8-2984-46FE-9DDD-6A48571893C8}" srcOrd="1" destOrd="0" parTransId="{2BBDB4ED-5D31-42AC-B6C7-E6C3985AE322}" sibTransId="{C4629E55-5C0B-42EE-BAB4-23E7309E7AC8}"/>
    <dgm:cxn modelId="{E4C56D94-9009-47F7-89BA-FD4309C88D0C}" type="presOf" srcId="{EBFCCE00-80C5-4B2D-B383-041567642345}" destId="{327864A8-D44C-4984-AAF8-588FF819C9A5}" srcOrd="0" destOrd="1" presId="urn:microsoft.com/office/officeart/2009/3/layout/PlusandMinus"/>
    <dgm:cxn modelId="{CC27F0A3-2E79-4F6E-8FC0-B5BD3899FBA0}" srcId="{BB132D5F-A031-4289-8C7C-1FF1E39C8DA2}" destId="{DFF7E9E4-DAE8-492E-8153-37B3026EC94B}" srcOrd="0" destOrd="0" parTransId="{5A16AB27-CC44-42F0-88E9-A7F0EEB0494B}" sibTransId="{BD0935F3-942E-4370-9A98-9DAA0BC4C572}"/>
    <dgm:cxn modelId="{6A9AD2E5-FD3A-48C5-831D-3E4211551C31}" type="presParOf" srcId="{6A587BAE-1D5F-4CA6-9E25-DE557F3A7865}" destId="{70B85B3C-B34A-4C45-AE29-3D834497E476}" srcOrd="0" destOrd="0" presId="urn:microsoft.com/office/officeart/2009/3/layout/PlusandMinus"/>
    <dgm:cxn modelId="{62D31E13-B2E1-48B6-B4C2-B326E230783D}" type="presParOf" srcId="{6A587BAE-1D5F-4CA6-9E25-DE557F3A7865}" destId="{265ED70F-3094-4498-8542-7EE797FCE14E}" srcOrd="1" destOrd="0" presId="urn:microsoft.com/office/officeart/2009/3/layout/PlusandMinus"/>
    <dgm:cxn modelId="{50CB7B79-835B-443B-9C96-816E6B9D6E9D}" type="presParOf" srcId="{6A587BAE-1D5F-4CA6-9E25-DE557F3A7865}" destId="{327864A8-D44C-4984-AAF8-588FF819C9A5}" srcOrd="2" destOrd="0" presId="urn:microsoft.com/office/officeart/2009/3/layout/PlusandMinus"/>
    <dgm:cxn modelId="{EF9DB51D-4852-456E-A007-E5176582216D}" type="presParOf" srcId="{6A587BAE-1D5F-4CA6-9E25-DE557F3A7865}" destId="{9B39584C-930A-4B8D-978D-E1452AA5BEE8}" srcOrd="3" destOrd="0" presId="urn:microsoft.com/office/officeart/2009/3/layout/PlusandMinus"/>
    <dgm:cxn modelId="{8A798135-61BC-4B9C-A213-E40C5C886A2B}" type="presParOf" srcId="{6A587BAE-1D5F-4CA6-9E25-DE557F3A7865}" destId="{BD639BCC-D6ED-4DB1-ADA7-D955737E2566}" srcOrd="4" destOrd="0" presId="urn:microsoft.com/office/officeart/2009/3/layout/PlusandMinus"/>
    <dgm:cxn modelId="{A7E64838-6D20-439A-89C5-6387385C0019}" type="presParOf" srcId="{6A587BAE-1D5F-4CA6-9E25-DE557F3A7865}" destId="{F492F3E7-F249-4B8A-849E-6A10F6073B2A}" srcOrd="5" destOrd="0" presId="urn:microsoft.com/office/officeart/2009/3/layout/PlusandMinu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85B3C-B34A-4C45-AE29-3D834497E476}">
      <dsp:nvSpPr>
        <dsp:cNvPr id="0" name=""/>
        <dsp:cNvSpPr/>
      </dsp:nvSpPr>
      <dsp:spPr>
        <a:xfrm>
          <a:off x="533586" y="470134"/>
          <a:ext cx="4335743" cy="224068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5ED70F-3094-4498-8542-7EE797FCE14E}">
      <dsp:nvSpPr>
        <dsp:cNvPr id="0" name=""/>
        <dsp:cNvSpPr/>
      </dsp:nvSpPr>
      <dsp:spPr>
        <a:xfrm>
          <a:off x="663160" y="732185"/>
          <a:ext cx="2013379" cy="191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1066800">
            <a:lnSpc>
              <a:spcPct val="90000"/>
            </a:lnSpc>
            <a:spcBef>
              <a:spcPct val="0"/>
            </a:spcBef>
            <a:spcAft>
              <a:spcPct val="35000"/>
            </a:spcAft>
            <a:buNone/>
          </a:pPr>
          <a:r>
            <a:rPr lang="en-US" sz="2400" kern="1200" dirty="0"/>
            <a:t>Pros:</a:t>
          </a:r>
        </a:p>
        <a:p>
          <a:pPr marL="171450" lvl="1" indent="-171450" algn="l" defTabSz="844550">
            <a:lnSpc>
              <a:spcPct val="90000"/>
            </a:lnSpc>
            <a:spcBef>
              <a:spcPct val="0"/>
            </a:spcBef>
            <a:spcAft>
              <a:spcPct val="15000"/>
            </a:spcAft>
            <a:buChar char="•"/>
          </a:pPr>
          <a:r>
            <a:rPr lang="en-US" sz="1900" kern="1200" dirty="0"/>
            <a:t>The model's performance in relation to all predictors is evident.</a:t>
          </a:r>
        </a:p>
      </dsp:txBody>
      <dsp:txXfrm>
        <a:off x="663160" y="732185"/>
        <a:ext cx="2013379" cy="1916879"/>
      </dsp:txXfrm>
    </dsp:sp>
    <dsp:sp modelId="{327864A8-D44C-4984-AAF8-588FF819C9A5}">
      <dsp:nvSpPr>
        <dsp:cNvPr id="0" name=""/>
        <dsp:cNvSpPr/>
      </dsp:nvSpPr>
      <dsp:spPr>
        <a:xfrm>
          <a:off x="2721392" y="732185"/>
          <a:ext cx="2013379" cy="191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1066800">
            <a:lnSpc>
              <a:spcPct val="90000"/>
            </a:lnSpc>
            <a:spcBef>
              <a:spcPct val="0"/>
            </a:spcBef>
            <a:spcAft>
              <a:spcPct val="35000"/>
            </a:spcAft>
            <a:buNone/>
          </a:pPr>
          <a:r>
            <a:rPr lang="en-US" sz="2400" kern="1200" dirty="0"/>
            <a:t>Cons:</a:t>
          </a:r>
        </a:p>
        <a:p>
          <a:pPr marL="171450" lvl="1" indent="-171450" algn="l" defTabSz="844550">
            <a:lnSpc>
              <a:spcPct val="90000"/>
            </a:lnSpc>
            <a:spcBef>
              <a:spcPct val="0"/>
            </a:spcBef>
            <a:spcAft>
              <a:spcPct val="15000"/>
            </a:spcAft>
            <a:buChar char="•"/>
          </a:pPr>
          <a:r>
            <a:rPr lang="en-US" sz="1900" kern="1200" dirty="0"/>
            <a:t>Not dynamically displaying how predictors are added or deleted.</a:t>
          </a:r>
        </a:p>
      </dsp:txBody>
      <dsp:txXfrm>
        <a:off x="2721392" y="732185"/>
        <a:ext cx="2013379" cy="1916879"/>
      </dsp:txXfrm>
    </dsp:sp>
    <dsp:sp modelId="{9B39584C-930A-4B8D-978D-E1452AA5BEE8}">
      <dsp:nvSpPr>
        <dsp:cNvPr id="0" name=""/>
        <dsp:cNvSpPr/>
      </dsp:nvSpPr>
      <dsp:spPr>
        <a:xfrm>
          <a:off x="85061" y="21723"/>
          <a:ext cx="847214" cy="84721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639BCC-D6ED-4DB1-ADA7-D955737E2566}">
      <dsp:nvSpPr>
        <dsp:cNvPr id="0" name=""/>
        <dsp:cNvSpPr/>
      </dsp:nvSpPr>
      <dsp:spPr>
        <a:xfrm>
          <a:off x="4271296" y="326402"/>
          <a:ext cx="797378" cy="2732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92F3E7-F249-4B8A-849E-6A10F6073B2A}">
      <dsp:nvSpPr>
        <dsp:cNvPr id="0" name=""/>
        <dsp:cNvSpPr/>
      </dsp:nvSpPr>
      <dsp:spPr>
        <a:xfrm>
          <a:off x="2701458" y="736283"/>
          <a:ext cx="498" cy="183080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is from one of my son’s favorite book “Elbow grease vs </a:t>
            </a:r>
            <a:r>
              <a:rPr lang="en-US" dirty="0" err="1"/>
              <a:t>motozilla</a:t>
            </a:r>
            <a:r>
              <a:rPr lang="en-US" dirty="0"/>
              <a:t>”. These five brothers are little but each of them has specific skills, likes ours regression selection criteria. </a:t>
            </a:r>
          </a:p>
          <a:p>
            <a:r>
              <a:rPr lang="en-US" dirty="0"/>
              <a:t>The </a:t>
            </a:r>
            <a:r>
              <a:rPr lang="en-US" dirty="0" err="1"/>
              <a:t>motozilla</a:t>
            </a:r>
            <a:r>
              <a:rPr lang="en-US" dirty="0"/>
              <a:t> is a monster, powerful, larger. No truck beat it before. Likes our powerful tool cross-validation. </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latin typeface="Roboto" panose="02000000000000000000" pitchFamily="2" charset="0"/>
              </a:rPr>
              <a:t> why not treat them all as a suite of techniques for deciding on our final model. </a:t>
            </a: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23</a:t>
            </a:fld>
            <a:endParaRPr lang="en-US"/>
          </a:p>
        </p:txBody>
      </p:sp>
    </p:spTree>
    <p:extLst>
      <p:ext uri="{BB962C8B-B14F-4D97-AF65-F5344CB8AC3E}">
        <p14:creationId xmlns:p14="http://schemas.microsoft.com/office/powerpoint/2010/main" val="41148936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a:solidFill>
                  <a:srgbClr val="000000"/>
                </a:solidFill>
                <a:effectLst/>
                <a:latin typeface="times new roman" panose="02020603050405020304" pitchFamily="18" charset="0"/>
              </a:rPr>
              <a:t>[https://online.stat.psu.edu/stat462/node/197/]</a:t>
            </a:r>
          </a:p>
          <a:p>
            <a:pPr algn="l"/>
            <a:r>
              <a:rPr lang="en-US" b="1" i="0" dirty="0">
                <a:solidFill>
                  <a:srgbClr val="000000"/>
                </a:solidFill>
                <a:effectLst/>
                <a:latin typeface="times new roman" panose="02020603050405020304" pitchFamily="18" charset="0"/>
              </a:rPr>
              <a:t>Using the </a:t>
            </a:r>
            <a:r>
              <a:rPr lang="en-US" b="1" i="1" dirty="0">
                <a:solidFill>
                  <a:srgbClr val="000000"/>
                </a:solidFill>
                <a:effectLst/>
                <a:latin typeface="times new roman" panose="02020603050405020304" pitchFamily="18" charset="0"/>
              </a:rPr>
              <a:t>C</a:t>
            </a:r>
            <a:r>
              <a:rPr lang="en-US" b="1" i="1" baseline="-25000" dirty="0">
                <a:solidFill>
                  <a:srgbClr val="000000"/>
                </a:solidFill>
                <a:effectLst/>
                <a:latin typeface="times new roman" panose="02020603050405020304" pitchFamily="18" charset="0"/>
              </a:rPr>
              <a:t>p</a:t>
            </a:r>
            <a:r>
              <a:rPr lang="en-US" b="1" i="0" dirty="0">
                <a:solidFill>
                  <a:srgbClr val="000000"/>
                </a:solidFill>
                <a:effectLst/>
                <a:latin typeface="times new roman" panose="02020603050405020304" pitchFamily="18" charset="0"/>
              </a:rPr>
              <a:t> criterion to identify "best" models</a:t>
            </a:r>
          </a:p>
          <a:p>
            <a:pPr algn="l"/>
            <a:r>
              <a:rPr lang="en-US" b="0" i="0" dirty="0">
                <a:solidFill>
                  <a:srgbClr val="000000"/>
                </a:solidFill>
                <a:effectLst/>
                <a:latin typeface="times new roman" panose="02020603050405020304" pitchFamily="18" charset="0"/>
              </a:rPr>
              <a:t>Finally—we're getting to the moral of the story! Just a few final facts about Mallows'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-statistic will get us on our way. Recalling that </a:t>
            </a:r>
            <a:r>
              <a:rPr lang="en-US" b="0" i="1" dirty="0">
                <a:solidFill>
                  <a:srgbClr val="000000"/>
                </a:solidFill>
                <a:effectLst/>
                <a:latin typeface="times new roman" panose="02020603050405020304" pitchFamily="18" charset="0"/>
              </a:rPr>
              <a:t>k</a:t>
            </a:r>
            <a:r>
              <a:rPr lang="en-US" b="0" i="0" dirty="0">
                <a:solidFill>
                  <a:srgbClr val="000000"/>
                </a:solidFill>
                <a:effectLst/>
                <a:latin typeface="times new roman" panose="02020603050405020304" pitchFamily="18" charset="0"/>
              </a:rPr>
              <a:t> denotes the number of predictor terms in the model:</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Subset models with small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 values have a small estimated total (standardized) variation in predicted responses.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When the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 value is ...</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 near </a:t>
            </a:r>
            <a:r>
              <a:rPr lang="en-US" b="0" i="1" dirty="0">
                <a:solidFill>
                  <a:srgbClr val="000000"/>
                </a:solidFill>
                <a:effectLst/>
                <a:latin typeface="times new roman" panose="02020603050405020304" pitchFamily="18" charset="0"/>
              </a:rPr>
              <a:t>k+1</a:t>
            </a:r>
            <a:r>
              <a:rPr lang="en-US" b="0" i="0" dirty="0">
                <a:solidFill>
                  <a:srgbClr val="000000"/>
                </a:solidFill>
                <a:effectLst/>
                <a:latin typeface="times new roman" panose="02020603050405020304" pitchFamily="18" charset="0"/>
              </a:rPr>
              <a:t>, the bias is small (next to none)</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 much greater than </a:t>
            </a:r>
            <a:r>
              <a:rPr lang="en-US" b="0" i="1" dirty="0">
                <a:solidFill>
                  <a:srgbClr val="000000"/>
                </a:solidFill>
                <a:effectLst/>
                <a:latin typeface="times new roman" panose="02020603050405020304" pitchFamily="18" charset="0"/>
              </a:rPr>
              <a:t>k+1</a:t>
            </a:r>
            <a:r>
              <a:rPr lang="en-US" b="0" i="0" dirty="0">
                <a:solidFill>
                  <a:srgbClr val="000000"/>
                </a:solidFill>
                <a:effectLst/>
                <a:latin typeface="times new roman" panose="02020603050405020304" pitchFamily="18" charset="0"/>
              </a:rPr>
              <a:t>, the bias is substantial</a:t>
            </a:r>
          </a:p>
          <a:p>
            <a:pPr marL="742950" lvl="1" indent="-285750" algn="l">
              <a:buFont typeface="Arial" panose="020B0604020202020204" pitchFamily="34" charset="0"/>
              <a:buChar char="•"/>
            </a:pPr>
            <a:r>
              <a:rPr lang="en-US" b="0" i="0" dirty="0">
                <a:solidFill>
                  <a:srgbClr val="000000"/>
                </a:solidFill>
                <a:effectLst/>
                <a:latin typeface="times new roman" panose="02020603050405020304" pitchFamily="18" charset="0"/>
              </a:rPr>
              <a:t>... below </a:t>
            </a:r>
            <a:r>
              <a:rPr lang="en-US" b="0" i="1" dirty="0">
                <a:solidFill>
                  <a:srgbClr val="000000"/>
                </a:solidFill>
                <a:effectLst/>
                <a:latin typeface="times new roman" panose="02020603050405020304" pitchFamily="18" charset="0"/>
              </a:rPr>
              <a:t>k+1</a:t>
            </a:r>
            <a:r>
              <a:rPr lang="en-US" b="0" i="0" dirty="0">
                <a:solidFill>
                  <a:srgbClr val="000000"/>
                </a:solidFill>
                <a:effectLst/>
                <a:latin typeface="times new roman" panose="02020603050405020304" pitchFamily="18" charset="0"/>
              </a:rPr>
              <a:t>, it is due to sampling error; interpret as no bias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For the largest model containing all of the candidate predictors,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 = </a:t>
            </a:r>
            <a:r>
              <a:rPr lang="en-US" b="0" i="1" dirty="0">
                <a:solidFill>
                  <a:srgbClr val="000000"/>
                </a:solidFill>
                <a:effectLst/>
                <a:latin typeface="times new roman" panose="02020603050405020304" pitchFamily="18" charset="0"/>
              </a:rPr>
              <a:t>k+1</a:t>
            </a:r>
            <a:r>
              <a:rPr lang="en-US" b="0" i="0" dirty="0">
                <a:solidFill>
                  <a:srgbClr val="000000"/>
                </a:solidFill>
                <a:effectLst/>
                <a:latin typeface="times new roman" panose="02020603050405020304" pitchFamily="18" charset="0"/>
              </a:rPr>
              <a:t> (always). Therefore, </a:t>
            </a:r>
            <a:r>
              <a:rPr lang="en-US" b="1" i="0" dirty="0">
                <a:solidFill>
                  <a:srgbClr val="000000"/>
                </a:solidFill>
                <a:effectLst/>
                <a:latin typeface="times new roman" panose="02020603050405020304" pitchFamily="18" charset="0"/>
              </a:rPr>
              <a:t>you shouldn't use </a:t>
            </a:r>
            <a:r>
              <a:rPr lang="en-US" b="1" i="1" dirty="0">
                <a:solidFill>
                  <a:srgbClr val="000000"/>
                </a:solidFill>
                <a:effectLst/>
                <a:latin typeface="times new roman" panose="02020603050405020304" pitchFamily="18" charset="0"/>
              </a:rPr>
              <a:t>C</a:t>
            </a:r>
            <a:r>
              <a:rPr lang="en-US" b="1" i="1" baseline="-25000" dirty="0">
                <a:solidFill>
                  <a:srgbClr val="000000"/>
                </a:solidFill>
                <a:effectLst/>
                <a:latin typeface="times new roman" panose="02020603050405020304" pitchFamily="18" charset="0"/>
              </a:rPr>
              <a:t>p</a:t>
            </a:r>
            <a:r>
              <a:rPr lang="en-US" b="1" i="0" dirty="0">
                <a:solidFill>
                  <a:srgbClr val="000000"/>
                </a:solidFill>
                <a:effectLst/>
                <a:latin typeface="times new roman" panose="02020603050405020304" pitchFamily="18" charset="0"/>
              </a:rPr>
              <a:t> to evaluate the full model </a:t>
            </a:r>
            <a:r>
              <a:rPr lang="en-US" b="0" i="0" dirty="0">
                <a:solidFill>
                  <a:srgbClr val="000000"/>
                </a:solidFill>
                <a:effectLst/>
                <a:latin typeface="times new roman" panose="02020603050405020304" pitchFamily="18" charset="0"/>
              </a:rPr>
              <a:t>(the model</a:t>
            </a:r>
            <a:r>
              <a:rPr lang="en-US" b="1" i="0" dirty="0">
                <a:solidFill>
                  <a:srgbClr val="000000"/>
                </a:solidFill>
                <a:effectLst/>
                <a:latin typeface="times new roman" panose="02020603050405020304" pitchFamily="18" charset="0"/>
              </a:rPr>
              <a:t> </a:t>
            </a:r>
            <a:r>
              <a:rPr lang="en-US" b="0" i="0" dirty="0">
                <a:solidFill>
                  <a:srgbClr val="000000"/>
                </a:solidFill>
                <a:effectLst/>
                <a:latin typeface="times new roman" panose="02020603050405020304" pitchFamily="18" charset="0"/>
              </a:rPr>
              <a:t>containing all of the </a:t>
            </a:r>
            <a:r>
              <a:rPr lang="en-US" b="0" i="0" dirty="0" err="1">
                <a:solidFill>
                  <a:srgbClr val="000000"/>
                </a:solidFill>
                <a:effectLst/>
                <a:latin typeface="times new roman" panose="02020603050405020304" pitchFamily="18" charset="0"/>
              </a:rPr>
              <a:t>candiate</a:t>
            </a:r>
            <a:r>
              <a:rPr lang="en-US" b="0" i="0" dirty="0">
                <a:solidFill>
                  <a:srgbClr val="000000"/>
                </a:solidFill>
                <a:effectLst/>
                <a:latin typeface="times new roman" panose="02020603050405020304" pitchFamily="18" charset="0"/>
              </a:rPr>
              <a:t> predictors).</a:t>
            </a:r>
          </a:p>
          <a:p>
            <a:pPr algn="l"/>
            <a:r>
              <a:rPr lang="en-US" b="0" i="0" dirty="0">
                <a:solidFill>
                  <a:srgbClr val="000000"/>
                </a:solidFill>
                <a:effectLst/>
                <a:latin typeface="times new roman" panose="02020603050405020304" pitchFamily="18" charset="0"/>
              </a:rPr>
              <a:t>That all said, here's a reasonable strategy for using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 to identify "best" models:</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Identify subsets of predictors for which the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 value is</a:t>
            </a:r>
            <a:r>
              <a:rPr lang="en-US" b="1" i="0" dirty="0">
                <a:solidFill>
                  <a:srgbClr val="000000"/>
                </a:solidFill>
                <a:effectLst/>
                <a:latin typeface="times new roman" panose="02020603050405020304" pitchFamily="18" charset="0"/>
              </a:rPr>
              <a:t> near </a:t>
            </a:r>
            <a:r>
              <a:rPr lang="en-US" b="1" i="1" dirty="0">
                <a:solidFill>
                  <a:srgbClr val="000000"/>
                </a:solidFill>
                <a:effectLst/>
                <a:latin typeface="times new roman" panose="02020603050405020304" pitchFamily="18" charset="0"/>
              </a:rPr>
              <a:t>k+1</a:t>
            </a:r>
            <a:r>
              <a:rPr lang="en-US" b="0" i="0" dirty="0">
                <a:solidFill>
                  <a:srgbClr val="000000"/>
                </a:solidFill>
                <a:effectLst/>
                <a:latin typeface="times new roman" panose="02020603050405020304" pitchFamily="18" charset="0"/>
              </a:rPr>
              <a:t> (if possible).</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The full model always yields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 </a:t>
            </a:r>
            <a:r>
              <a:rPr lang="en-US" b="0" i="0" dirty="0">
                <a:solidFill>
                  <a:srgbClr val="000000"/>
                </a:solidFill>
                <a:effectLst/>
                <a:latin typeface="times new roman" panose="02020603050405020304" pitchFamily="18" charset="0"/>
              </a:rPr>
              <a:t>= </a:t>
            </a:r>
            <a:r>
              <a:rPr lang="en-US" b="0" i="1" dirty="0">
                <a:solidFill>
                  <a:srgbClr val="000000"/>
                </a:solidFill>
                <a:effectLst/>
                <a:latin typeface="times new roman" panose="02020603050405020304" pitchFamily="18" charset="0"/>
              </a:rPr>
              <a:t>k+1</a:t>
            </a:r>
            <a:r>
              <a:rPr lang="en-US" b="0" i="0" dirty="0">
                <a:solidFill>
                  <a:srgbClr val="000000"/>
                </a:solidFill>
                <a:effectLst/>
                <a:latin typeface="times new roman" panose="02020603050405020304" pitchFamily="18" charset="0"/>
              </a:rPr>
              <a:t>, so don't select the full model based on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If all models, except the full model, yield a large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 not near </a:t>
            </a:r>
            <a:r>
              <a:rPr lang="en-US" b="0" i="1" dirty="0">
                <a:solidFill>
                  <a:srgbClr val="000000"/>
                </a:solidFill>
                <a:effectLst/>
                <a:latin typeface="times new roman" panose="02020603050405020304" pitchFamily="18" charset="0"/>
              </a:rPr>
              <a:t>k+1</a:t>
            </a:r>
            <a:r>
              <a:rPr lang="en-US" b="0" i="0" dirty="0">
                <a:solidFill>
                  <a:srgbClr val="000000"/>
                </a:solidFill>
                <a:effectLst/>
                <a:latin typeface="times new roman" panose="02020603050405020304" pitchFamily="18" charset="0"/>
              </a:rPr>
              <a:t>, it suggests some important predictor(s) are missing from the analysis. In this case, we are well-advised to identify the predictors that are missing!</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If a number of models have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 near </a:t>
            </a:r>
            <a:r>
              <a:rPr lang="en-US" b="0" i="1" dirty="0">
                <a:solidFill>
                  <a:srgbClr val="000000"/>
                </a:solidFill>
                <a:effectLst/>
                <a:latin typeface="times new roman" panose="02020603050405020304" pitchFamily="18" charset="0"/>
              </a:rPr>
              <a:t>k+1</a:t>
            </a:r>
            <a:r>
              <a:rPr lang="en-US" b="0" i="0" dirty="0">
                <a:solidFill>
                  <a:srgbClr val="000000"/>
                </a:solidFill>
                <a:effectLst/>
                <a:latin typeface="times new roman" panose="02020603050405020304" pitchFamily="18" charset="0"/>
              </a:rPr>
              <a:t>, choose the model with the smallest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 value, thereby insuring that the combination of the bias and the variance is at a minimum.</a:t>
            </a:r>
          </a:p>
          <a:p>
            <a:pPr algn="l">
              <a:buFont typeface="Arial" panose="020B0604020202020204" pitchFamily="34" charset="0"/>
              <a:buChar char="•"/>
            </a:pPr>
            <a:r>
              <a:rPr lang="en-US" b="0" i="0" dirty="0">
                <a:solidFill>
                  <a:srgbClr val="000000"/>
                </a:solidFill>
                <a:effectLst/>
                <a:latin typeface="times new roman" panose="02020603050405020304" pitchFamily="18" charset="0"/>
              </a:rPr>
              <a:t>When more than one model has a small value of </a:t>
            </a:r>
            <a:r>
              <a:rPr lang="en-US" b="0" i="1" dirty="0">
                <a:solidFill>
                  <a:srgbClr val="000000"/>
                </a:solidFill>
                <a:effectLst/>
                <a:latin typeface="times new roman" panose="02020603050405020304" pitchFamily="18" charset="0"/>
              </a:rPr>
              <a:t>C</a:t>
            </a:r>
            <a:r>
              <a:rPr lang="en-US" b="0" i="1" baseline="-25000" dirty="0">
                <a:solidFill>
                  <a:srgbClr val="000000"/>
                </a:solidFill>
                <a:effectLst/>
                <a:latin typeface="times new roman" panose="02020603050405020304" pitchFamily="18" charset="0"/>
              </a:rPr>
              <a:t>p</a:t>
            </a:r>
            <a:r>
              <a:rPr lang="en-US" b="0" i="0" dirty="0">
                <a:solidFill>
                  <a:srgbClr val="000000"/>
                </a:solidFill>
                <a:effectLst/>
                <a:latin typeface="times new roman" panose="02020603050405020304" pitchFamily="18" charset="0"/>
              </a:rPr>
              <a:t> value near k</a:t>
            </a:r>
            <a:r>
              <a:rPr lang="en-US" b="0" i="1" dirty="0">
                <a:solidFill>
                  <a:srgbClr val="000000"/>
                </a:solidFill>
                <a:effectLst/>
                <a:latin typeface="times new roman" panose="02020603050405020304" pitchFamily="18" charset="0"/>
              </a:rPr>
              <a:t>+1</a:t>
            </a:r>
            <a:r>
              <a:rPr lang="en-US" b="0" i="0" dirty="0">
                <a:solidFill>
                  <a:srgbClr val="000000"/>
                </a:solidFill>
                <a:effectLst/>
                <a:latin typeface="times new roman" panose="02020603050405020304" pitchFamily="18" charset="0"/>
              </a:rPr>
              <a:t>, in general, choose the simpler model or the model that meets your research needs.</a:t>
            </a:r>
          </a:p>
          <a:p>
            <a:endParaRPr lang="en-US" b="0" dirty="0">
              <a:effectLst/>
              <a:latin typeface="Roboto" panose="02000000000000000000" pitchFamily="2" charset="0"/>
            </a:endParaRPr>
          </a:p>
          <a:p>
            <a:endParaRPr lang="en-US" b="0" dirty="0">
              <a:effectLst/>
              <a:latin typeface="Roboto" panose="02000000000000000000" pitchFamily="2" charset="0"/>
            </a:endParaRP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28</a:t>
            </a:fld>
            <a:endParaRPr lang="en-US"/>
          </a:p>
        </p:txBody>
      </p:sp>
    </p:spTree>
    <p:extLst>
      <p:ext uri="{BB962C8B-B14F-4D97-AF65-F5344CB8AC3E}">
        <p14:creationId xmlns:p14="http://schemas.microsoft.com/office/powerpoint/2010/main" val="5296652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lecture does not frighten you. I hope you can still bare with my English with accents for the rest of courses.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I ask some of your feedbacks for yesterday’s courses? You know these courses won’t be graded and all we ask is to attend six lectures to get the certificate. However, there must be something more than certificate you want to get from this course. I hope that I can really help you understand some basics of statistical modelling. I am not sure what’s your exceptions from this course. </a:t>
            </a:r>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will change the style a bit as I decide to solve in class practice problem with you together. So we can go over all R functions we have studied so far. You will see how to use them to solve real-life problems. </a:t>
            </a:r>
          </a:p>
        </p:txBody>
      </p:sp>
      <p:sp>
        <p:nvSpPr>
          <p:cNvPr id="4" name="Slide Number Placeholder 3"/>
          <p:cNvSpPr>
            <a:spLocks noGrp="1"/>
          </p:cNvSpPr>
          <p:nvPr>
            <p:ph type="sldNum" sz="quarter" idx="5"/>
          </p:nvPr>
        </p:nvSpPr>
        <p:spPr/>
        <p:txBody>
          <a:bodyPr/>
          <a:lstStyle/>
          <a:p>
            <a:fld id="{83C3454D-ED1A-4BF6-9A01-68A0589CF3DE}" type="slidenum">
              <a:rPr lang="en-US" smtClean="0"/>
              <a:t>6</a:t>
            </a:fld>
            <a:endParaRPr lang="en-US"/>
          </a:p>
        </p:txBody>
      </p:sp>
    </p:spTree>
    <p:extLst>
      <p:ext uri="{BB962C8B-B14F-4D97-AF65-F5344CB8AC3E}">
        <p14:creationId xmlns:p14="http://schemas.microsoft.com/office/powerpoint/2010/main" val="4231891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7</a:t>
            </a:fld>
            <a:endParaRPr lang="en-US"/>
          </a:p>
        </p:txBody>
      </p:sp>
    </p:spTree>
    <p:extLst>
      <p:ext uri="{BB962C8B-B14F-4D97-AF65-F5344CB8AC3E}">
        <p14:creationId xmlns:p14="http://schemas.microsoft.com/office/powerpoint/2010/main" val="331789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listed pros and cons for these two approaches. </a:t>
            </a:r>
          </a:p>
          <a:p>
            <a:r>
              <a:rPr lang="en-US" dirty="0"/>
              <a:t>Know you know each approach to build a model with quantitative and qualitative variables and you also know their strengths and drawbacks. You can decided which one to use at your end. </a:t>
            </a:r>
          </a:p>
        </p:txBody>
      </p:sp>
      <p:sp>
        <p:nvSpPr>
          <p:cNvPr id="4" name="Slide Number Placeholder 3"/>
          <p:cNvSpPr>
            <a:spLocks noGrp="1"/>
          </p:cNvSpPr>
          <p:nvPr>
            <p:ph type="sldNum" sz="quarter" idx="5"/>
          </p:nvPr>
        </p:nvSpPr>
        <p:spPr/>
        <p:txBody>
          <a:bodyPr/>
          <a:lstStyle/>
          <a:p>
            <a:fld id="{83C3454D-ED1A-4BF6-9A01-68A0589CF3DE}" type="slidenum">
              <a:rPr lang="en-US" smtClean="0"/>
              <a:t>10</a:t>
            </a:fld>
            <a:endParaRPr lang="en-US"/>
          </a:p>
        </p:txBody>
      </p:sp>
    </p:spTree>
    <p:extLst>
      <p:ext uri="{BB962C8B-B14F-4D97-AF65-F5344CB8AC3E}">
        <p14:creationId xmlns:p14="http://schemas.microsoft.com/office/powerpoint/2010/main" val="26059640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 they appear familiar to you?</a:t>
            </a:r>
          </a:p>
        </p:txBody>
      </p:sp>
      <p:sp>
        <p:nvSpPr>
          <p:cNvPr id="4" name="Slide Number Placeholder 3"/>
          <p:cNvSpPr>
            <a:spLocks noGrp="1"/>
          </p:cNvSpPr>
          <p:nvPr>
            <p:ph type="sldNum" sz="quarter" idx="5"/>
          </p:nvPr>
        </p:nvSpPr>
        <p:spPr/>
        <p:txBody>
          <a:bodyPr/>
          <a:lstStyle/>
          <a:p>
            <a:fld id="{83C3454D-ED1A-4BF6-9A01-68A0589CF3DE}" type="slidenum">
              <a:rPr lang="en-US" smtClean="0"/>
              <a:t>16</a:t>
            </a:fld>
            <a:endParaRPr lang="en-US"/>
          </a:p>
        </p:txBody>
      </p:sp>
    </p:spTree>
    <p:extLst>
      <p:ext uri="{BB962C8B-B14F-4D97-AF65-F5344CB8AC3E}">
        <p14:creationId xmlns:p14="http://schemas.microsoft.com/office/powerpoint/2010/main" val="737586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"It's time for a break!"</a:t>
            </a:r>
          </a:p>
          <a:p>
            <a:pPr algn="l">
              <a:buFont typeface="+mj-lt"/>
              <a:buAutoNum type="arabicPeriod"/>
            </a:pPr>
            <a:r>
              <a:rPr lang="en-US" b="0" i="0" dirty="0">
                <a:solidFill>
                  <a:srgbClr val="374151"/>
                </a:solidFill>
                <a:effectLst/>
                <a:latin typeface="Söhne"/>
              </a:rPr>
              <a:t>"Let's take a moment to relax and recharge."</a:t>
            </a:r>
          </a:p>
          <a:p>
            <a:pPr algn="l">
              <a:buFont typeface="+mj-lt"/>
              <a:buAutoNum type="arabicPeriod"/>
            </a:pPr>
            <a:r>
              <a:rPr lang="en-US" b="0" i="0" dirty="0">
                <a:solidFill>
                  <a:srgbClr val="374151"/>
                </a:solidFill>
                <a:effectLst/>
                <a:latin typeface="Söhne"/>
              </a:rPr>
              <a:t>"Enjoy your break!"</a:t>
            </a:r>
          </a:p>
          <a:p>
            <a:pPr algn="l">
              <a:buFont typeface="+mj-lt"/>
              <a:buAutoNum type="arabicPeriod"/>
            </a:pPr>
            <a:r>
              <a:rPr lang="en-US" b="0" i="0" dirty="0">
                <a:solidFill>
                  <a:srgbClr val="374151"/>
                </a:solidFill>
                <a:effectLst/>
                <a:latin typeface="Söhne"/>
              </a:rPr>
              <a:t>"Take this opportunity to unwind and refresh."</a:t>
            </a:r>
          </a:p>
          <a:p>
            <a:pPr algn="l">
              <a:buFont typeface="+mj-lt"/>
              <a:buAutoNum type="arabicPeriod"/>
            </a:pPr>
            <a:r>
              <a:rPr lang="en-US" b="0" i="0" dirty="0">
                <a:solidFill>
                  <a:srgbClr val="374151"/>
                </a:solidFill>
                <a:effectLst/>
                <a:latin typeface="Söhne"/>
              </a:rPr>
              <a:t>"We've worked hard, now it's time to take a breather."</a:t>
            </a:r>
          </a:p>
          <a:p>
            <a:pPr algn="l">
              <a:buFont typeface="+mj-lt"/>
              <a:buAutoNum type="arabicPeriod"/>
            </a:pPr>
            <a:r>
              <a:rPr lang="en-US" b="0" i="0" dirty="0">
                <a:solidFill>
                  <a:srgbClr val="374151"/>
                </a:solidFill>
                <a:effectLst/>
                <a:latin typeface="Söhne"/>
              </a:rPr>
              <a:t>"Let's step away from our tasks for a little while."</a:t>
            </a:r>
          </a:p>
          <a:p>
            <a:pPr algn="l">
              <a:buFont typeface="+mj-lt"/>
              <a:buAutoNum type="arabicPeriod"/>
            </a:pPr>
            <a:r>
              <a:rPr lang="en-US" b="0" i="0" dirty="0">
                <a:solidFill>
                  <a:srgbClr val="374151"/>
                </a:solidFill>
                <a:effectLst/>
                <a:latin typeface="Söhne"/>
              </a:rPr>
              <a:t>"Use this break to stretch, grab a snack, or do something enjoyable."</a:t>
            </a:r>
          </a:p>
          <a:p>
            <a:pPr algn="l">
              <a:buFont typeface="+mj-lt"/>
              <a:buAutoNum type="arabicPeriod"/>
            </a:pPr>
            <a:r>
              <a:rPr lang="en-US" b="0" i="0" dirty="0">
                <a:solidFill>
                  <a:srgbClr val="374151"/>
                </a:solidFill>
                <a:effectLst/>
                <a:latin typeface="Söhne"/>
              </a:rPr>
              <a:t>"Take a well-deserved break and come back feeling rejuvenated."</a:t>
            </a:r>
          </a:p>
          <a:p>
            <a:pPr algn="l">
              <a:buFont typeface="+mj-lt"/>
              <a:buAutoNum type="arabicPeriod"/>
            </a:pPr>
            <a:r>
              <a:rPr lang="en-US" b="0" i="0" dirty="0">
                <a:solidFill>
                  <a:srgbClr val="374151"/>
                </a:solidFill>
                <a:effectLst/>
                <a:latin typeface="Söhne"/>
              </a:rPr>
              <a:t>"Pause for a moment and give yourself a chance to rest."</a:t>
            </a:r>
          </a:p>
          <a:p>
            <a:pPr algn="l">
              <a:buFont typeface="+mj-lt"/>
              <a:buAutoNum type="arabicPeriod"/>
            </a:pPr>
            <a:r>
              <a:rPr lang="en-US" b="0" i="0" dirty="0">
                <a:solidFill>
                  <a:srgbClr val="374151"/>
                </a:solidFill>
                <a:effectLst/>
                <a:latin typeface="Söhne"/>
              </a:rPr>
              <a:t>"Take this break to clear your mind and come back with renewed focus.“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"Welcome back, everyone!"</a:t>
            </a:r>
          </a:p>
          <a:p>
            <a:pPr algn="l">
              <a:buFont typeface="+mj-lt"/>
              <a:buAutoNum type="arabicPeriod"/>
            </a:pPr>
            <a:r>
              <a:rPr lang="en-US" b="0" i="0" dirty="0">
                <a:solidFill>
                  <a:srgbClr val="374151"/>
                </a:solidFill>
                <a:effectLst/>
                <a:latin typeface="Söhne"/>
              </a:rPr>
              <a:t>"I hope you enjoyed your break. Let's get back to work."</a:t>
            </a:r>
          </a:p>
          <a:p>
            <a:pPr algn="l">
              <a:buFont typeface="+mj-lt"/>
              <a:buAutoNum type="arabicPeriod"/>
            </a:pPr>
            <a:r>
              <a:rPr lang="en-US" b="0" i="0" dirty="0">
                <a:solidFill>
                  <a:srgbClr val="374151"/>
                </a:solidFill>
                <a:effectLst/>
                <a:latin typeface="Söhne"/>
              </a:rPr>
              <a:t>"I hope you're feeling refreshed and ready to dive back in."</a:t>
            </a:r>
          </a:p>
          <a:p>
            <a:pPr algn="l">
              <a:buFont typeface="+mj-lt"/>
              <a:buAutoNum type="arabicPeriod"/>
            </a:pPr>
            <a:r>
              <a:rPr lang="en-US" b="0" i="0" dirty="0">
                <a:solidFill>
                  <a:srgbClr val="374151"/>
                </a:solidFill>
                <a:effectLst/>
                <a:latin typeface="Söhne"/>
              </a:rPr>
              <a:t>"Alright, let's pick up where we left off before the break."</a:t>
            </a:r>
          </a:p>
          <a:p>
            <a:pPr algn="l">
              <a:buFont typeface="+mj-lt"/>
              <a:buAutoNum type="arabicPeriod"/>
            </a:pPr>
            <a:r>
              <a:rPr lang="en-US" b="0" i="0" dirty="0">
                <a:solidFill>
                  <a:srgbClr val="374151"/>
                </a:solidFill>
                <a:effectLst/>
                <a:latin typeface="Söhne"/>
              </a:rPr>
              <a:t>"I hope the break provided the energy boost we needed. Let's continue our progress."</a:t>
            </a:r>
          </a:p>
          <a:p>
            <a:pPr algn="l">
              <a:buFont typeface="+mj-lt"/>
              <a:buAutoNum type="arabicPeriod"/>
            </a:pPr>
            <a:r>
              <a:rPr lang="en-US" b="0" i="0" dirty="0">
                <a:solidFill>
                  <a:srgbClr val="374151"/>
                </a:solidFill>
                <a:effectLst/>
                <a:latin typeface="Söhne"/>
              </a:rPr>
              <a:t>"I'm glad to see everyone back. Let's resume our tasks."</a:t>
            </a:r>
          </a:p>
          <a:p>
            <a:pPr algn="l">
              <a:buFont typeface="+mj-lt"/>
              <a:buAutoNum type="arabicPeriod"/>
            </a:pPr>
            <a:r>
              <a:rPr lang="en-US" b="0" i="0" dirty="0">
                <a:solidFill>
                  <a:srgbClr val="374151"/>
                </a:solidFill>
                <a:effectLst/>
                <a:latin typeface="Söhne"/>
              </a:rPr>
              <a:t>"I hope you had a productive break. Now let's continue with our work."</a:t>
            </a:r>
          </a:p>
          <a:p>
            <a:pPr algn="l">
              <a:buFont typeface="+mj-lt"/>
              <a:buAutoNum type="arabicPeriod"/>
            </a:pPr>
            <a:r>
              <a:rPr lang="en-US" b="0" i="0" dirty="0">
                <a:solidFill>
                  <a:srgbClr val="374151"/>
                </a:solidFill>
                <a:effectLst/>
                <a:latin typeface="Söhne"/>
              </a:rPr>
              <a:t>"Let's refocus and get back into the flow of things."</a:t>
            </a:r>
          </a:p>
          <a:p>
            <a:pPr algn="l">
              <a:buFont typeface="+mj-lt"/>
              <a:buAutoNum type="arabicPeriod"/>
            </a:pPr>
            <a:r>
              <a:rPr lang="en-US" b="0" i="0" dirty="0">
                <a:solidFill>
                  <a:srgbClr val="374151"/>
                </a:solidFill>
                <a:effectLst/>
                <a:latin typeface="Söhne"/>
              </a:rPr>
              <a:t>"Welcome back, team! Let's make the most of our time remaining."</a:t>
            </a:r>
          </a:p>
          <a:p>
            <a:pPr algn="l">
              <a:buFont typeface="+mj-lt"/>
              <a:buAutoNum type="arabicPeriod"/>
            </a:pPr>
            <a:r>
              <a:rPr lang="en-US" b="0" i="0" dirty="0">
                <a:solidFill>
                  <a:srgbClr val="374151"/>
                </a:solidFill>
                <a:effectLst/>
                <a:latin typeface="Söhne"/>
              </a:rPr>
              <a:t>"I trust everyone had a rejuvenating break. Now let's hit the ground running.“</a:t>
            </a:r>
          </a:p>
          <a:p>
            <a:pPr algn="l">
              <a:buFont typeface="+mj-lt"/>
              <a:buAutoNum type="arabicPeriod"/>
            </a:pP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21</a:t>
            </a:fld>
            <a:endParaRPr lang="en-US"/>
          </a:p>
        </p:txBody>
      </p:sp>
    </p:spTree>
    <p:extLst>
      <p:ext uri="{BB962C8B-B14F-4D97-AF65-F5344CB8AC3E}">
        <p14:creationId xmlns:p14="http://schemas.microsoft.com/office/powerpoint/2010/main" val="1815296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effectLst/>
                <a:latin typeface="Roboto" panose="02000000000000000000" pitchFamily="2" charset="0"/>
              </a:rPr>
              <a:t>We know maybe one criterion is not accurate enough but how about using a suite of measures.</a:t>
            </a: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22</a:t>
            </a:fld>
            <a:endParaRPr lang="en-US"/>
          </a:p>
        </p:txBody>
      </p:sp>
    </p:spTree>
    <p:extLst>
      <p:ext uri="{BB962C8B-B14F-4D97-AF65-F5344CB8AC3E}">
        <p14:creationId xmlns:p14="http://schemas.microsoft.com/office/powerpoint/2010/main" val="494091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55F9FFA8-DF0B-45E9-855F-DACB04D2311D}" type="datetime1">
              <a:rPr lang="en-US" smtClean="0"/>
              <a:t>5/29/2023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0F45A491-AF5D-47FD-8A87-7C1B9B113FB3}" type="datetime1">
              <a:rPr lang="en-US" smtClean="0"/>
              <a:t>5/29/2023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40B73DEC-9B01-4E98-AB82-536407D4F8B0}" type="datetime1">
              <a:rPr lang="en-US" smtClean="0"/>
              <a:t>5/29/2023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396633DA-E086-4A78-BEB8-82E3B3BCE2EF}" type="datetime1">
              <a:rPr lang="en-US" smtClean="0"/>
              <a:t>5/29/2023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48F301AB-83FD-4810-BC11-9B5C5E31441F}" type="datetime1">
              <a:rPr lang="en-US" smtClean="0"/>
              <a:t>5/29/2023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B4776714-B20D-4D02-AC64-B80E03D3472C}" type="datetime1">
              <a:rPr lang="en-US" smtClean="0"/>
              <a:t>5/29/2023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1564401B-DF1D-41AE-A82B-CF7AF328E36A}" type="datetime1">
              <a:rPr lang="en-US" smtClean="0"/>
              <a:t>5/29/2023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72B2B9DD-2215-404C-BF6A-D05B8AD126CC}" type="datetime1">
              <a:rPr lang="en-US" smtClean="0"/>
              <a:t>5/29/2023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C545382F-2E23-48B1-A34D-9404D23DFEA0}" type="datetime1">
              <a:rPr lang="en-US" smtClean="0"/>
              <a:t>5/29/2023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F2DAD8D9-D7DB-47F9-BAD2-798F8A4B219E}" type="datetime1">
              <a:rPr lang="en-US" smtClean="0"/>
              <a:t>5/29/2023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9923EC85-6B5F-4571-9323-ADAB708D4574}" type="datetime1">
              <a:rPr lang="en-US" smtClean="0"/>
              <a:t>5/29/2023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ED166-EA69-460D-908F-D964856F1F8D}" type="datetime1">
              <a:rPr lang="en-US" smtClean="0"/>
              <a:t>5/29/2023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www.pexels.com/photo/crop-payroll-clerk-counting-money-while-sitting-at-table-4475523/" TargetMode="External"/><Relationship Id="rId2" Type="http://schemas.openxmlformats.org/officeDocument/2006/relationships/image" Target="../media/image1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3.sv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jpeg"/><Relationship Id="rId7" Type="http://schemas.openxmlformats.org/officeDocument/2006/relationships/image" Target="../media/image13.sv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2.png"/><Relationship Id="rId10" Type="http://schemas.openxmlformats.org/officeDocument/2006/relationships/image" Target="../media/image16.png"/><Relationship Id="rId4" Type="http://schemas.openxmlformats.org/officeDocument/2006/relationships/hyperlink" Target="https://www.pexels.com/photo/crop-payroll-clerk-counting-money-while-sitting-at-table-4475523/" TargetMode="External"/><Relationship Id="rId9" Type="http://schemas.openxmlformats.org/officeDocument/2006/relationships/image" Target="../media/image15.png"/></Relationships>
</file>

<file path=ppt/slides/_rels/slide17.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9.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offee_break_(3457656569).jp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26.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140.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90.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www.quoteinspector.com/images/credit/credit-score-720/" TargetMode="External"/><Relationship Id="rId7" Type="http://schemas.openxmlformats.org/officeDocument/2006/relationships/image" Target="../media/image33.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png"/></Relationships>
</file>

<file path=ppt/slides/_rels/slide32.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hyperlink" Target="https://www.quoteinspector.com/images/credit/credit-score-720/" TargetMode="External"/><Relationship Id="rId7" Type="http://schemas.openxmlformats.org/officeDocument/2006/relationships/diagramData" Target="../diagrams/data1.xml"/><Relationship Id="rId12" Type="http://schemas.openxmlformats.org/officeDocument/2006/relationships/image" Target="../media/image35.pn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13.svg"/><Relationship Id="rId11" Type="http://schemas.microsoft.com/office/2007/relationships/diagramDrawing" Target="../diagrams/drawing1.xml"/><Relationship Id="rId5" Type="http://schemas.openxmlformats.org/officeDocument/2006/relationships/image" Target="../media/image12.png"/><Relationship Id="rId10" Type="http://schemas.openxmlformats.org/officeDocument/2006/relationships/diagramColors" Target="../diagrams/colors1.xml"/><Relationship Id="rId4" Type="http://schemas.openxmlformats.org/officeDocument/2006/relationships/image" Target="../media/image2.png"/><Relationship Id="rId9" Type="http://schemas.openxmlformats.org/officeDocument/2006/relationships/diagramQuickStyle" Target="../diagrams/quickStyle1.xml"/></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qing.li2@uclagary.ca" TargetMode="External"/><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38997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10</a:t>
            </a:fld>
            <a:endParaRPr lang="en-US"/>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10</a:t>
            </a:fld>
            <a:endParaRPr lang="en-US"/>
          </a:p>
        </p:txBody>
      </p:sp>
      <p:sp>
        <p:nvSpPr>
          <p:cNvPr id="2" name="TextBox 1">
            <a:extLst>
              <a:ext uri="{FF2B5EF4-FFF2-40B4-BE49-F238E27FC236}">
                <a16:creationId xmlns:a16="http://schemas.microsoft.com/office/drawing/2014/main" id="{D739FBEF-052B-3183-D59C-929362D12EF7}"/>
              </a:ext>
            </a:extLst>
          </p:cNvPr>
          <p:cNvSpPr txBox="1"/>
          <p:nvPr/>
        </p:nvSpPr>
        <p:spPr>
          <a:xfrm>
            <a:off x="6926089" y="1806025"/>
            <a:ext cx="4813361" cy="2031325"/>
          </a:xfrm>
          <a:prstGeom prst="rect">
            <a:avLst/>
          </a:prstGeom>
          <a:noFill/>
        </p:spPr>
        <p:txBody>
          <a:bodyPr wrap="square" rtlCol="0">
            <a:spAutoFit/>
          </a:bodyPr>
          <a:lstStyle/>
          <a:p>
            <a:r>
              <a:rPr lang="en-US" dirty="0">
                <a:solidFill>
                  <a:schemeClr val="accent2"/>
                </a:solidFill>
              </a:rPr>
              <a:t>Leah’s approach:</a:t>
            </a:r>
          </a:p>
          <a:p>
            <a:pPr marL="342900" indent="-342900">
              <a:buAutoNum type="arabicPeriod"/>
            </a:pPr>
            <a:r>
              <a:rPr lang="en-US" dirty="0">
                <a:solidFill>
                  <a:schemeClr val="accent2"/>
                </a:solidFill>
              </a:rPr>
              <a:t>Start with an interaction model with all predictors </a:t>
            </a:r>
          </a:p>
          <a:p>
            <a:pPr marL="342900" indent="-342900">
              <a:buFont typeface="+mj-lt"/>
              <a:buAutoNum type="arabicPeriod"/>
            </a:pPr>
            <a:r>
              <a:rPr lang="en-US" dirty="0">
                <a:solidFill>
                  <a:schemeClr val="accent2"/>
                </a:solidFill>
              </a:rPr>
              <a:t>Remove non-significant interactions</a:t>
            </a:r>
          </a:p>
          <a:p>
            <a:pPr marL="342900" indent="-342900">
              <a:buFont typeface="+mj-lt"/>
              <a:buAutoNum type="arabicPeriod"/>
            </a:pPr>
            <a:r>
              <a:rPr lang="en-US" sz="1800" dirty="0">
                <a:solidFill>
                  <a:schemeClr val="accent2"/>
                </a:solidFill>
              </a:rPr>
              <a:t>Rerun model to ensure all predictors are significant</a:t>
            </a:r>
          </a:p>
          <a:p>
            <a:pPr marL="342900" indent="-342900">
              <a:buFont typeface="+mj-lt"/>
              <a:buAutoNum type="arabicPeriod"/>
            </a:pPr>
            <a:r>
              <a:rPr lang="en-US" sz="1800" dirty="0">
                <a:solidFill>
                  <a:schemeClr val="accent2"/>
                </a:solidFill>
              </a:rPr>
              <a:t>Iterate step 3 until done.</a:t>
            </a:r>
          </a:p>
        </p:txBody>
      </p:sp>
      <p:sp>
        <p:nvSpPr>
          <p:cNvPr id="11" name="TextBox 10">
            <a:extLst>
              <a:ext uri="{FF2B5EF4-FFF2-40B4-BE49-F238E27FC236}">
                <a16:creationId xmlns:a16="http://schemas.microsoft.com/office/drawing/2014/main" id="{F8484371-F12C-E47B-49C7-8E6BE5DE0165}"/>
              </a:ext>
            </a:extLst>
          </p:cNvPr>
          <p:cNvSpPr txBox="1"/>
          <p:nvPr/>
        </p:nvSpPr>
        <p:spPr>
          <a:xfrm>
            <a:off x="433319" y="1813155"/>
            <a:ext cx="5474737" cy="2031325"/>
          </a:xfrm>
          <a:prstGeom prst="rect">
            <a:avLst/>
          </a:prstGeom>
          <a:noFill/>
        </p:spPr>
        <p:txBody>
          <a:bodyPr wrap="square">
            <a:spAutoFit/>
          </a:bodyPr>
          <a:lstStyle/>
          <a:p>
            <a:r>
              <a:rPr lang="en-US" dirty="0">
                <a:solidFill>
                  <a:schemeClr val="accent6"/>
                </a:solidFill>
              </a:rPr>
              <a:t>Dr. </a:t>
            </a:r>
            <a:r>
              <a:rPr lang="en-CA" dirty="0">
                <a:solidFill>
                  <a:schemeClr val="accent6"/>
                </a:solidFill>
              </a:rPr>
              <a:t>Thuntida Ngamkham’s approach</a:t>
            </a:r>
            <a:endParaRPr lang="en-US" dirty="0">
              <a:solidFill>
                <a:schemeClr val="accent6"/>
              </a:solidFill>
            </a:endParaRPr>
          </a:p>
          <a:p>
            <a:pPr marL="342900" indent="-342900">
              <a:buFont typeface="+mj-lt"/>
              <a:buAutoNum type="arabicPeriod"/>
            </a:pPr>
            <a:r>
              <a:rPr lang="en-US" dirty="0">
                <a:solidFill>
                  <a:schemeClr val="accent6"/>
                </a:solidFill>
              </a:rPr>
              <a:t>Build an additive model</a:t>
            </a:r>
          </a:p>
          <a:p>
            <a:pPr marL="342900" indent="-342900">
              <a:buFont typeface="+mj-lt"/>
              <a:buAutoNum type="arabicPeriod"/>
            </a:pPr>
            <a:r>
              <a:rPr lang="en-US" dirty="0">
                <a:solidFill>
                  <a:schemeClr val="accent6"/>
                </a:solidFill>
              </a:rPr>
              <a:t>Determine significant predictors</a:t>
            </a:r>
          </a:p>
          <a:p>
            <a:pPr marL="342900" indent="-342900">
              <a:buFont typeface="+mj-lt"/>
              <a:buAutoNum type="arabicPeriod"/>
            </a:pPr>
            <a:r>
              <a:rPr lang="en-US" dirty="0">
                <a:solidFill>
                  <a:schemeClr val="accent6"/>
                </a:solidFill>
              </a:rPr>
              <a:t>Build an interaction model with significant predictors</a:t>
            </a:r>
          </a:p>
          <a:p>
            <a:pPr marL="342900" indent="-342900">
              <a:buFont typeface="+mj-lt"/>
              <a:buAutoNum type="arabicPeriod"/>
            </a:pPr>
            <a:r>
              <a:rPr lang="en-US" dirty="0">
                <a:solidFill>
                  <a:schemeClr val="accent6"/>
                </a:solidFill>
              </a:rPr>
              <a:t>Remove non-significant interactions</a:t>
            </a:r>
          </a:p>
          <a:p>
            <a:pPr marL="342900" indent="-342900">
              <a:buFont typeface="+mj-lt"/>
              <a:buAutoNum type="arabicPeriod"/>
            </a:pPr>
            <a:r>
              <a:rPr lang="en-US" dirty="0">
                <a:solidFill>
                  <a:schemeClr val="accent6"/>
                </a:solidFill>
              </a:rPr>
              <a:t>Rerun model to ensure all predictors are significant</a:t>
            </a:r>
          </a:p>
          <a:p>
            <a:pPr marL="342900" indent="-342900">
              <a:buFont typeface="+mj-lt"/>
              <a:buAutoNum type="arabicPeriod"/>
            </a:pPr>
            <a:r>
              <a:rPr lang="en-US" dirty="0">
                <a:solidFill>
                  <a:schemeClr val="accent6"/>
                </a:solidFill>
              </a:rPr>
              <a:t>Iterate at step 5 until done</a:t>
            </a:r>
          </a:p>
        </p:txBody>
      </p:sp>
      <p:sp>
        <p:nvSpPr>
          <p:cNvPr id="8" name="TextBox 7">
            <a:extLst>
              <a:ext uri="{FF2B5EF4-FFF2-40B4-BE49-F238E27FC236}">
                <a16:creationId xmlns:a16="http://schemas.microsoft.com/office/drawing/2014/main" id="{EF6615B4-9B11-47D2-A9B3-8E90EA42C616}"/>
              </a:ext>
            </a:extLst>
          </p:cNvPr>
          <p:cNvSpPr txBox="1"/>
          <p:nvPr/>
        </p:nvSpPr>
        <p:spPr>
          <a:xfrm>
            <a:off x="3637935" y="4791675"/>
            <a:ext cx="4070555" cy="923330"/>
          </a:xfrm>
          <a:prstGeom prst="rect">
            <a:avLst/>
          </a:prstGeom>
          <a:noFill/>
        </p:spPr>
        <p:txBody>
          <a:bodyPr wrap="square" rtlCol="0">
            <a:spAutoFit/>
          </a:bodyPr>
          <a:lstStyle/>
          <a:p>
            <a:r>
              <a:rPr lang="en-US" dirty="0"/>
              <a:t>Similar to backward elimination. But backward elimination is more rigorous as it only remove one predictor at a time</a:t>
            </a:r>
          </a:p>
        </p:txBody>
      </p:sp>
      <p:sp>
        <p:nvSpPr>
          <p:cNvPr id="14" name="Title 2">
            <a:extLst>
              <a:ext uri="{FF2B5EF4-FFF2-40B4-BE49-F238E27FC236}">
                <a16:creationId xmlns:a16="http://schemas.microsoft.com/office/drawing/2014/main" id="{8038696C-0298-3E0F-B34B-DA57F7200BA4}"/>
              </a:ext>
            </a:extLst>
          </p:cNvPr>
          <p:cNvSpPr>
            <a:spLocks noGrp="1"/>
          </p:cNvSpPr>
          <p:nvPr>
            <p:ph type="title"/>
          </p:nvPr>
        </p:nvSpPr>
        <p:spPr>
          <a:xfrm>
            <a:off x="838200" y="365125"/>
            <a:ext cx="10515600" cy="1325563"/>
          </a:xfrm>
        </p:spPr>
        <p:txBody>
          <a:bodyPr/>
          <a:lstStyle/>
          <a:p>
            <a:pPr algn="ctr"/>
            <a:r>
              <a:rPr lang="en-CA" dirty="0">
                <a:solidFill>
                  <a:schemeClr val="accent1"/>
                </a:solidFill>
              </a:rPr>
              <a:t>Backward Elimination Procedure</a:t>
            </a:r>
          </a:p>
        </p:txBody>
      </p:sp>
    </p:spTree>
    <p:extLst>
      <p:ext uri="{BB962C8B-B14F-4D97-AF65-F5344CB8AC3E}">
        <p14:creationId xmlns:p14="http://schemas.microsoft.com/office/powerpoint/2010/main" val="109998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Forward selection</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11</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normAutofit/>
          </a:bodyPr>
          <a:lstStyle/>
          <a:p>
            <a:r>
              <a:rPr lang="en-CA" dirty="0"/>
              <a:t>Do a similar thing like a backward selection but the other way around. </a:t>
            </a:r>
          </a:p>
          <a:p>
            <a:pPr marL="0" indent="0">
              <a:buNone/>
            </a:pPr>
            <a:endParaRPr lang="en-CA" dirty="0"/>
          </a:p>
          <a:p>
            <a:r>
              <a:rPr lang="en-CA" dirty="0"/>
              <a:t>Step 1: The software program fits all possible one-variable models of the form. The independent variable that produces the </a:t>
            </a:r>
            <a:r>
              <a:rPr lang="en-CA" dirty="0">
                <a:solidFill>
                  <a:srgbClr val="FF0000"/>
                </a:solidFill>
              </a:rPr>
              <a:t>largest</a:t>
            </a:r>
            <a:r>
              <a:rPr lang="en-CA" dirty="0"/>
              <a:t> (absolute) t -value (</a:t>
            </a:r>
            <a:r>
              <a:rPr lang="en-CA" dirty="0">
                <a:solidFill>
                  <a:srgbClr val="FF0000"/>
                </a:solidFill>
              </a:rPr>
              <a:t>smallest</a:t>
            </a:r>
            <a:r>
              <a:rPr lang="en-CA" dirty="0"/>
              <a:t> </a:t>
            </a:r>
            <a:r>
              <a:rPr lang="en-CA" dirty="0">
                <a:solidFill>
                  <a:srgbClr val="FF0000"/>
                </a:solidFill>
              </a:rPr>
              <a:t>p-value</a:t>
            </a:r>
            <a:r>
              <a:rPr lang="en-CA" dirty="0"/>
              <a:t>) is then declared the best one-variable predictor of 𝑌. Call this independent variable 𝑋</a:t>
            </a:r>
            <a:r>
              <a:rPr lang="en-CA" baseline="-25000" dirty="0"/>
              <a:t>1</a:t>
            </a:r>
            <a:r>
              <a:rPr lang="en-CA" dirty="0"/>
              <a:t>. </a:t>
            </a:r>
          </a:p>
          <a:p>
            <a:pPr marL="0" indent="0">
              <a:buNone/>
            </a:pPr>
            <a:endParaRPr lang="en-CA" dirty="0"/>
          </a:p>
        </p:txBody>
      </p:sp>
      <p:pic>
        <p:nvPicPr>
          <p:cNvPr id="15" name="Picture 14" descr="Shape&#10;&#10;Description automatically generated with medium confidence">
            <a:extLst>
              <a:ext uri="{FF2B5EF4-FFF2-40B4-BE49-F238E27FC236}">
                <a16:creationId xmlns:a16="http://schemas.microsoft.com/office/drawing/2014/main" id="{CC602433-FA3B-BBEB-2996-357869973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B4F31DE-3563-B197-55AF-0A077A5236B3}"/>
                  </a:ext>
                </a:extLst>
              </p:cNvPr>
              <p:cNvSpPr txBox="1"/>
              <p:nvPr/>
            </p:nvSpPr>
            <p:spPr>
              <a:xfrm>
                <a:off x="4114800" y="2228405"/>
                <a:ext cx="3818353"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𝑛𝑢𝑙𝑙</m:t>
                      </m:r>
                      <m:r>
                        <a:rPr lang="en-US" sz="3200" b="0" i="1" smtClean="0">
                          <a:latin typeface="Cambria Math" panose="02040503050406030204" pitchFamily="18" charset="0"/>
                        </a:rPr>
                        <m:t> </m:t>
                      </m:r>
                      <m:r>
                        <a:rPr lang="en-US" sz="3200" b="0" i="1" smtClean="0">
                          <a:latin typeface="Cambria Math" panose="02040503050406030204" pitchFamily="18" charset="0"/>
                        </a:rPr>
                        <m:t>𝑚𝑜𝑑𝑒𝑙</m:t>
                      </m:r>
                      <m:r>
                        <a:rPr lang="en-US" sz="3200" b="0" i="1" smtClean="0">
                          <a:latin typeface="Cambria Math" panose="02040503050406030204" pitchFamily="18" charset="0"/>
                        </a:rPr>
                        <m:t>: </m:t>
                      </m:r>
                      <m:r>
                        <a:rPr lang="en-US" sz="3200" b="0" i="1" smtClean="0">
                          <a:latin typeface="Cambria Math" panose="02040503050406030204" pitchFamily="18" charset="0"/>
                        </a:rPr>
                        <m:t>𝑌</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0</m:t>
                          </m:r>
                        </m:sub>
                      </m:sSub>
                    </m:oMath>
                  </m:oMathPara>
                </a14:m>
                <a:endParaRPr lang="en-US" sz="3200" dirty="0"/>
              </a:p>
            </p:txBody>
          </p:sp>
        </mc:Choice>
        <mc:Fallback xmlns="">
          <p:sp>
            <p:nvSpPr>
              <p:cNvPr id="6" name="TextBox 5">
                <a:extLst>
                  <a:ext uri="{FF2B5EF4-FFF2-40B4-BE49-F238E27FC236}">
                    <a16:creationId xmlns:a16="http://schemas.microsoft.com/office/drawing/2014/main" id="{6B4F31DE-3563-B197-55AF-0A077A5236B3}"/>
                  </a:ext>
                </a:extLst>
              </p:cNvPr>
              <p:cNvSpPr txBox="1">
                <a:spLocks noRot="1" noChangeAspect="1" noMove="1" noResize="1" noEditPoints="1" noAdjustHandles="1" noChangeArrowheads="1" noChangeShapeType="1" noTextEdit="1"/>
              </p:cNvSpPr>
              <p:nvPr/>
            </p:nvSpPr>
            <p:spPr>
              <a:xfrm>
                <a:off x="4114800" y="2228405"/>
                <a:ext cx="3818353" cy="58477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6555D0B-078D-E1F3-0747-2F91CEA9D1A7}"/>
                  </a:ext>
                </a:extLst>
              </p:cNvPr>
              <p:cNvSpPr txBox="1"/>
              <p:nvPr/>
            </p:nvSpPr>
            <p:spPr>
              <a:xfrm>
                <a:off x="4306503" y="4545508"/>
                <a:ext cx="2889894" cy="58477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3200" b="0" i="1" smtClean="0">
                          <a:latin typeface="Cambria Math" panose="02040503050406030204" pitchFamily="18" charset="0"/>
                        </a:rPr>
                        <m:t>𝑌</m:t>
                      </m:r>
                      <m:r>
                        <a:rPr lang="en-US" sz="3200" b="0" i="1" smtClean="0">
                          <a:latin typeface="Cambria Math" panose="02040503050406030204" pitchFamily="18" charset="0"/>
                        </a:rPr>
                        <m:t>= </m:t>
                      </m:r>
                      <m:sSub>
                        <m:sSubPr>
                          <m:ctrlPr>
                            <a:rPr lang="en-US" sz="3200" b="0" i="1" smtClean="0">
                              <a:latin typeface="Cambria Math" panose="02040503050406030204" pitchFamily="18" charset="0"/>
                            </a:rPr>
                          </m:ctrlPr>
                        </m:sSubPr>
                        <m:e>
                          <m:r>
                            <a:rPr lang="en-US" sz="3200" b="0" i="1" smtClean="0">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rPr>
                            <m:t>0</m:t>
                          </m:r>
                        </m:sub>
                      </m:sSub>
                      <m:r>
                        <a:rPr lang="en-US" sz="3200" b="0" i="1" smtClean="0">
                          <a:latin typeface="Cambria Math" panose="02040503050406030204" pitchFamily="18" charset="0"/>
                        </a:rPr>
                        <m:t>+</m:t>
                      </m:r>
                      <m:sSub>
                        <m:sSubPr>
                          <m:ctrlPr>
                            <a:rPr lang="en-US" sz="3200" i="1">
                              <a:latin typeface="Cambria Math" panose="02040503050406030204" pitchFamily="18" charset="0"/>
                            </a:rPr>
                          </m:ctrlPr>
                        </m:sSubPr>
                        <m:e>
                          <m:r>
                            <a:rPr lang="en-US" sz="3200" i="1">
                              <a:latin typeface="Cambria Math" panose="02040503050406030204" pitchFamily="18" charset="0"/>
                              <a:ea typeface="Cambria Math" panose="02040503050406030204" pitchFamily="18" charset="0"/>
                            </a:rPr>
                            <m:t>𝛽</m:t>
                          </m:r>
                        </m:e>
                        <m:sub>
                          <m:r>
                            <a:rPr lang="en-US" sz="3200" b="0" i="1" smtClean="0">
                              <a:latin typeface="Cambria Math" panose="02040503050406030204" pitchFamily="18" charset="0"/>
                              <a:ea typeface="Cambria Math" panose="02040503050406030204" pitchFamily="18" charset="0"/>
                            </a:rPr>
                            <m:t>1</m:t>
                          </m:r>
                        </m:sub>
                      </m:sSub>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𝑋</m:t>
                          </m:r>
                        </m:e>
                        <m:sub>
                          <m:r>
                            <a:rPr lang="en-US" sz="3200" b="0" i="1" smtClean="0">
                              <a:latin typeface="Cambria Math" panose="02040503050406030204" pitchFamily="18" charset="0"/>
                            </a:rPr>
                            <m:t>1</m:t>
                          </m:r>
                        </m:sub>
                      </m:sSub>
                    </m:oMath>
                  </m:oMathPara>
                </a14:m>
                <a:endParaRPr lang="en-US" sz="3200" dirty="0"/>
              </a:p>
            </p:txBody>
          </p:sp>
        </mc:Choice>
        <mc:Fallback xmlns="">
          <p:sp>
            <p:nvSpPr>
              <p:cNvPr id="8" name="TextBox 7">
                <a:extLst>
                  <a:ext uri="{FF2B5EF4-FFF2-40B4-BE49-F238E27FC236}">
                    <a16:creationId xmlns:a16="http://schemas.microsoft.com/office/drawing/2014/main" id="{56555D0B-078D-E1F3-0747-2F91CEA9D1A7}"/>
                  </a:ext>
                </a:extLst>
              </p:cNvPr>
              <p:cNvSpPr txBox="1">
                <a:spLocks noRot="1" noChangeAspect="1" noMove="1" noResize="1" noEditPoints="1" noAdjustHandles="1" noChangeArrowheads="1" noChangeShapeType="1" noTextEdit="1"/>
              </p:cNvSpPr>
              <p:nvPr/>
            </p:nvSpPr>
            <p:spPr>
              <a:xfrm>
                <a:off x="4306503" y="4545508"/>
                <a:ext cx="2889894" cy="584775"/>
              </a:xfrm>
              <a:prstGeom prst="rect">
                <a:avLst/>
              </a:prstGeom>
              <a:blipFill>
                <a:blip r:embed="rId4"/>
                <a:stretch>
                  <a:fillRect/>
                </a:stretch>
              </a:blipFill>
            </p:spPr>
            <p:txBody>
              <a:bodyPr/>
              <a:lstStyle/>
              <a:p>
                <a:r>
                  <a:rPr lang="en-US">
                    <a:noFill/>
                  </a:rPr>
                  <a:t> </a:t>
                </a:r>
              </a:p>
            </p:txBody>
          </p:sp>
        </mc:Fallback>
      </mc:AlternateContent>
      <p:sp>
        <p:nvSpPr>
          <p:cNvPr id="12" name="Slide Number Placeholder 11">
            <a:extLst>
              <a:ext uri="{FF2B5EF4-FFF2-40B4-BE49-F238E27FC236}">
                <a16:creationId xmlns:a16="http://schemas.microsoft.com/office/drawing/2014/main" id="{DE4542A8-B2E4-59E6-D3ED-6CEB84E324C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11</a:t>
            </a:fld>
            <a:endParaRPr lang="en-US"/>
          </a:p>
        </p:txBody>
      </p:sp>
    </p:spTree>
    <p:extLst>
      <p:ext uri="{BB962C8B-B14F-4D97-AF65-F5344CB8AC3E}">
        <p14:creationId xmlns:p14="http://schemas.microsoft.com/office/powerpoint/2010/main" val="36466764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Forward selection</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12</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normAutofit fontScale="92500"/>
          </a:bodyPr>
          <a:lstStyle/>
          <a:p>
            <a:r>
              <a:rPr lang="en-CA" dirty="0"/>
              <a:t>Step 2: The stepwise program now begins to search through the remaining (𝑝−1) independent variables for the best two-variable model of the form </a:t>
            </a:r>
          </a:p>
          <a:p>
            <a:endParaRPr lang="en-CA" dirty="0"/>
          </a:p>
          <a:p>
            <a:endParaRPr lang="en-CA" dirty="0"/>
          </a:p>
          <a:p>
            <a:r>
              <a:rPr lang="en-CA" dirty="0"/>
              <a:t>This is done by fitting all two-variable models containing 𝑋</a:t>
            </a:r>
            <a:r>
              <a:rPr lang="en-CA" baseline="-25000" dirty="0"/>
              <a:t>1</a:t>
            </a:r>
            <a:r>
              <a:rPr lang="en-CA" dirty="0"/>
              <a:t> and each of the other (𝑝−1) options for the second variable 𝑋</a:t>
            </a:r>
            <a:r>
              <a:rPr lang="en-CA" baseline="-25000" dirty="0"/>
              <a:t>𝑖</a:t>
            </a:r>
            <a:r>
              <a:rPr lang="en-CA" dirty="0"/>
              <a:t>. The t-values for the test 𝐻</a:t>
            </a:r>
            <a:r>
              <a:rPr lang="en-CA" baseline="-25000" dirty="0"/>
              <a:t>0</a:t>
            </a:r>
            <a:r>
              <a:rPr lang="en-CA" dirty="0"/>
              <a:t>:𝛽</a:t>
            </a:r>
            <a:r>
              <a:rPr lang="en-CA" baseline="-25000" dirty="0"/>
              <a:t>2</a:t>
            </a:r>
            <a:r>
              <a:rPr lang="en-CA" dirty="0"/>
              <a:t>=0 are computed for each of the 𝑝−1 models (corresponding to the remaining independent variables, 𝑋</a:t>
            </a:r>
            <a:r>
              <a:rPr lang="en-CA" baseline="-25000" dirty="0"/>
              <a:t>𝑖</a:t>
            </a:r>
            <a:r>
              <a:rPr lang="en-CA" dirty="0"/>
              <a:t>,𝑖=2,3,...,𝑝−1), and the variable having the largest 𝑡 is retained. Call this variable 𝑋</a:t>
            </a:r>
            <a:r>
              <a:rPr lang="en-CA" baseline="-25000" dirty="0"/>
              <a:t>2</a:t>
            </a:r>
            <a:r>
              <a:rPr lang="en-CA" dirty="0"/>
              <a:t>. </a:t>
            </a:r>
          </a:p>
          <a:p>
            <a:r>
              <a:rPr lang="en-CA" dirty="0"/>
              <a:t>Repeat this step 2 until the model go through all predictors</a:t>
            </a:r>
          </a:p>
          <a:p>
            <a:endParaRPr lang="en-CA" dirty="0"/>
          </a:p>
          <a:p>
            <a:endParaRPr lang="en-CA" dirty="0"/>
          </a:p>
        </p:txBody>
      </p:sp>
      <p:grpSp>
        <p:nvGrpSpPr>
          <p:cNvPr id="10" name="Group 9">
            <a:extLst>
              <a:ext uri="{FF2B5EF4-FFF2-40B4-BE49-F238E27FC236}">
                <a16:creationId xmlns:a16="http://schemas.microsoft.com/office/drawing/2014/main" id="{1B2F6008-46FE-D743-9FED-1978FBEB5EA2}"/>
              </a:ext>
            </a:extLst>
          </p:cNvPr>
          <p:cNvGrpSpPr/>
          <p:nvPr/>
        </p:nvGrpSpPr>
        <p:grpSpPr>
          <a:xfrm>
            <a:off x="4129548" y="2809129"/>
            <a:ext cx="4119717" cy="700987"/>
            <a:chOff x="2800990" y="2988128"/>
            <a:chExt cx="5215269" cy="881743"/>
          </a:xfrm>
        </p:grpSpPr>
        <p:pic>
          <p:nvPicPr>
            <p:cNvPr id="6" name="Picture 5" descr="A picture containing text, clock&#10;&#10;Description automatically generated">
              <a:extLst>
                <a:ext uri="{FF2B5EF4-FFF2-40B4-BE49-F238E27FC236}">
                  <a16:creationId xmlns:a16="http://schemas.microsoft.com/office/drawing/2014/main" id="{8DC9EF32-7ABC-6440-8081-9C255F5316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2482" y="2988128"/>
              <a:ext cx="4743777" cy="881743"/>
            </a:xfrm>
            <a:prstGeom prst="rect">
              <a:avLst/>
            </a:prstGeom>
          </p:spPr>
        </p:pic>
        <p:pic>
          <p:nvPicPr>
            <p:cNvPr id="9" name="Picture 8">
              <a:extLst>
                <a:ext uri="{FF2B5EF4-FFF2-40B4-BE49-F238E27FC236}">
                  <a16:creationId xmlns:a16="http://schemas.microsoft.com/office/drawing/2014/main" id="{8E8365F8-A9E1-304C-BA02-59829A2E42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0990" y="3104104"/>
              <a:ext cx="942984" cy="549311"/>
            </a:xfrm>
            <a:prstGeom prst="rect">
              <a:avLst/>
            </a:prstGeom>
          </p:spPr>
        </p:pic>
      </p:grpSp>
      <p:pic>
        <p:nvPicPr>
          <p:cNvPr id="2" name="Picture 1" descr="Shape&#10;&#10;Description automatically generated with medium confidence">
            <a:extLst>
              <a:ext uri="{FF2B5EF4-FFF2-40B4-BE49-F238E27FC236}">
                <a16:creationId xmlns:a16="http://schemas.microsoft.com/office/drawing/2014/main" id="{3AA44A98-7EFB-ED0C-19AD-AC33C345E2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11">
            <a:extLst>
              <a:ext uri="{FF2B5EF4-FFF2-40B4-BE49-F238E27FC236}">
                <a16:creationId xmlns:a16="http://schemas.microsoft.com/office/drawing/2014/main" id="{BD3EE330-7F63-ED91-C9D5-429C9D3F8516}"/>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12</a:t>
            </a:fld>
            <a:endParaRPr lang="en-US"/>
          </a:p>
        </p:txBody>
      </p:sp>
    </p:spTree>
    <p:extLst>
      <p:ext uri="{BB962C8B-B14F-4D97-AF65-F5344CB8AC3E}">
        <p14:creationId xmlns:p14="http://schemas.microsoft.com/office/powerpoint/2010/main" val="211835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normAutofit/>
          </a:bodyPr>
          <a:lstStyle/>
          <a:p>
            <a:pPr algn="ctr"/>
            <a:r>
              <a:rPr lang="en-CA" sz="4000" dirty="0">
                <a:solidFill>
                  <a:schemeClr val="accent1"/>
                </a:solidFill>
              </a:rPr>
              <a:t>Stepwise Regression</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13</a:t>
            </a:fld>
            <a:endParaRPr lang="en-US">
              <a:solidFill>
                <a:srgbClr val="FFFFFF"/>
              </a:solidFill>
            </a:endParaRPr>
          </a:p>
        </p:txBody>
      </p:sp>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731837A2-C823-27D7-625F-E4D1191DA321}"/>
                  </a:ext>
                </a:extLst>
              </p:cNvPr>
              <p:cNvSpPr>
                <a:spLocks noGrp="1"/>
              </p:cNvSpPr>
              <p:nvPr>
                <p:ph idx="1"/>
              </p:nvPr>
            </p:nvSpPr>
            <p:spPr>
              <a:xfrm>
                <a:off x="954568" y="1596129"/>
                <a:ext cx="10515600" cy="3467484"/>
              </a:xfrm>
            </p:spPr>
            <p:txBody>
              <a:bodyPr>
                <a:normAutofit fontScale="85000" lnSpcReduction="10000"/>
              </a:bodyPr>
              <a:lstStyle/>
              <a:p>
                <a:r>
                  <a:rPr lang="en-US" dirty="0"/>
                  <a:t>Similar to forward selection, but add one more step after adding additional predictor</a:t>
                </a:r>
              </a:p>
              <a:p>
                <a:r>
                  <a:rPr lang="en-US" dirty="0"/>
                  <a:t>Null model</a:t>
                </a:r>
              </a:p>
              <a:p>
                <a:r>
                  <a:rPr lang="en-US" dirty="0"/>
                  <a:t>Add 1</a:t>
                </a:r>
                <a:r>
                  <a:rPr lang="en-US" baseline="30000" dirty="0"/>
                  <a:t>st</a:t>
                </a:r>
                <a:r>
                  <a:rPr lang="en-US" dirty="0"/>
                  <a:t> predictor </a:t>
                </a:r>
              </a:p>
              <a:p>
                <a:r>
                  <a:rPr lang="en-US" dirty="0"/>
                  <a:t>When 1 more predictor on top of the 1</a:t>
                </a:r>
                <a:r>
                  <a:rPr lang="en-US" baseline="30000" dirty="0"/>
                  <a:t>st</a:t>
                </a:r>
                <a:r>
                  <a:rPr lang="en-US" dirty="0"/>
                  <a:t> predictor : </a:t>
                </a:r>
                <a:r>
                  <a:rPr lang="en-CA" dirty="0"/>
                  <a:t>After step 2 of forward selection, the stepwise routine </a:t>
                </a:r>
                <a:r>
                  <a:rPr lang="en-CA" dirty="0">
                    <a:solidFill>
                      <a:srgbClr val="FF0000"/>
                    </a:solidFill>
                  </a:rPr>
                  <a:t>will go back </a:t>
                </a:r>
                <a:r>
                  <a:rPr lang="en-CA" dirty="0"/>
                  <a:t>and </a:t>
                </a:r>
                <a:r>
                  <a:rPr lang="en-CA" dirty="0">
                    <a:solidFill>
                      <a:srgbClr val="FF0000"/>
                    </a:solidFill>
                  </a:rPr>
                  <a:t>check the t-value of</a:t>
                </a:r>
                <a:r>
                  <a:rPr lang="en-CA" baseline="-25000" dirty="0">
                    <a:solidFill>
                      <a:srgbClr val="FF0000"/>
                    </a:solidFill>
                  </a:rPr>
                  <a:t> </a:t>
                </a:r>
                <a:r>
                  <a:rPr lang="en-CA" dirty="0">
                    <a:solidFill>
                      <a:srgbClr val="FF0000"/>
                    </a:solidFill>
                  </a:rPr>
                  <a:t> </a:t>
                </a:r>
                <a14:m>
                  <m:oMath xmlns:m="http://schemas.openxmlformats.org/officeDocument/2006/math">
                    <m:acc>
                      <m:accPr>
                        <m:chr m:val="̂"/>
                        <m:ctrlPr>
                          <a:rPr lang="en-CA" i="1" smtClean="0">
                            <a:solidFill>
                              <a:srgbClr val="FF0000"/>
                            </a:solidFill>
                            <a:latin typeface="Cambria Math" panose="02040503050406030204" pitchFamily="18" charset="0"/>
                          </a:rPr>
                        </m:ctrlPr>
                      </m:accPr>
                      <m:e>
                        <m:sSub>
                          <m:sSubPr>
                            <m:ctrlPr>
                              <a:rPr lang="en-CA" i="1" smtClean="0">
                                <a:solidFill>
                                  <a:srgbClr val="FF0000"/>
                                </a:solidFill>
                                <a:latin typeface="Cambria Math" panose="02040503050406030204" pitchFamily="18" charset="0"/>
                              </a:rPr>
                            </m:ctrlPr>
                          </m:sSubPr>
                          <m:e>
                            <m:r>
                              <a:rPr lang="en-CA" i="1" smtClean="0">
                                <a:solidFill>
                                  <a:srgbClr val="FF0000"/>
                                </a:solidFill>
                                <a:latin typeface="Cambria Math" panose="02040503050406030204" pitchFamily="18" charset="0"/>
                                <a:ea typeface="Cambria Math" panose="02040503050406030204" pitchFamily="18" charset="0"/>
                              </a:rPr>
                              <m:t>𝛽</m:t>
                            </m:r>
                          </m:e>
                          <m:sub>
                            <m:r>
                              <a:rPr lang="en-CA" b="0" i="1" smtClean="0">
                                <a:solidFill>
                                  <a:srgbClr val="FF0000"/>
                                </a:solidFill>
                                <a:latin typeface="Cambria Math" panose="02040503050406030204" pitchFamily="18" charset="0"/>
                              </a:rPr>
                              <m:t>1</m:t>
                            </m:r>
                          </m:sub>
                        </m:sSub>
                      </m:e>
                    </m:acc>
                  </m:oMath>
                </a14:m>
                <a:r>
                  <a:rPr lang="en-CA" dirty="0"/>
                  <a:t> after </a:t>
                </a:r>
                <a14:m>
                  <m:oMath xmlns:m="http://schemas.openxmlformats.org/officeDocument/2006/math">
                    <m:acc>
                      <m:accPr>
                        <m:chr m:val="̂"/>
                        <m:ctrlPr>
                          <a:rPr lang="en-CA" i="1" smtClean="0">
                            <a:latin typeface="Cambria Math" panose="02040503050406030204" pitchFamily="18" charset="0"/>
                          </a:rPr>
                        </m:ctrlPr>
                      </m:accPr>
                      <m:e>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𝛽</m:t>
                            </m:r>
                          </m:e>
                          <m:sub>
                            <m:r>
                              <a:rPr lang="en-CA" b="0" i="1" smtClean="0">
                                <a:latin typeface="Cambria Math" panose="02040503050406030204" pitchFamily="18" charset="0"/>
                              </a:rPr>
                              <m:t>2</m:t>
                            </m:r>
                          </m:sub>
                        </m:sSub>
                      </m:e>
                    </m:acc>
                    <m:r>
                      <a:rPr lang="en-CA" b="0" i="1" smtClean="0">
                        <a:latin typeface="Cambria Math" panose="02040503050406030204" pitchFamily="18" charset="0"/>
                      </a:rPr>
                      <m:t>𝑋</m:t>
                    </m:r>
                    <m:r>
                      <a:rPr lang="en-CA" b="0" i="1" baseline="-25000" smtClean="0">
                        <a:latin typeface="Cambria Math" panose="02040503050406030204" pitchFamily="18" charset="0"/>
                      </a:rPr>
                      <m:t>2</m:t>
                    </m:r>
                  </m:oMath>
                </a14:m>
                <a:r>
                  <a:rPr lang="en-CA" dirty="0"/>
                  <a:t> has been added to the model (check step).  If the t-value has become nonsignificant at some specified 𝛼 level (say 𝛼=0.3), the variable 𝑋</a:t>
                </a:r>
                <a:r>
                  <a:rPr lang="en-CA" baseline="-25000" dirty="0"/>
                  <a:t>1</a:t>
                </a:r>
                <a:r>
                  <a:rPr lang="en-CA" dirty="0"/>
                  <a:t> is </a:t>
                </a:r>
                <a:r>
                  <a:rPr lang="en-CA" dirty="0">
                    <a:solidFill>
                      <a:srgbClr val="FF0000"/>
                    </a:solidFill>
                  </a:rPr>
                  <a:t>removed</a:t>
                </a:r>
                <a:r>
                  <a:rPr lang="en-CA" dirty="0"/>
                  <a:t> </a:t>
                </a:r>
                <a:r>
                  <a:rPr lang="en-CA" dirty="0">
                    <a:solidFill>
                      <a:srgbClr val="FF0000"/>
                    </a:solidFill>
                  </a:rPr>
                  <a:t>and a search is made</a:t>
                </a:r>
                <a:r>
                  <a:rPr lang="en-CA" dirty="0"/>
                  <a:t> for the independent variable with a 𝛽 parameter that will yield the most significant t-value in the presence of </a:t>
                </a:r>
                <a14:m>
                  <m:oMath xmlns:m="http://schemas.openxmlformats.org/officeDocument/2006/math">
                    <m:acc>
                      <m:accPr>
                        <m:chr m:val="̂"/>
                        <m:ctrlPr>
                          <a:rPr lang="en-CA" i="1" smtClean="0">
                            <a:latin typeface="Cambria Math" panose="02040503050406030204" pitchFamily="18" charset="0"/>
                          </a:rPr>
                        </m:ctrlPr>
                      </m:accPr>
                      <m:e>
                        <m:sSub>
                          <m:sSubPr>
                            <m:ctrlPr>
                              <a:rPr lang="en-CA" i="1" smtClean="0">
                                <a:latin typeface="Cambria Math" panose="02040503050406030204" pitchFamily="18" charset="0"/>
                              </a:rPr>
                            </m:ctrlPr>
                          </m:sSubPr>
                          <m:e>
                            <m:r>
                              <a:rPr lang="en-CA" i="1" smtClean="0">
                                <a:latin typeface="Cambria Math" panose="02040503050406030204" pitchFamily="18" charset="0"/>
                                <a:ea typeface="Cambria Math" panose="02040503050406030204" pitchFamily="18" charset="0"/>
                              </a:rPr>
                              <m:t>𝛽</m:t>
                            </m:r>
                          </m:e>
                          <m:sub>
                            <m:r>
                              <a:rPr lang="en-CA" b="0" i="1" smtClean="0">
                                <a:latin typeface="Cambria Math" panose="02040503050406030204" pitchFamily="18" charset="0"/>
                              </a:rPr>
                              <m:t>2</m:t>
                            </m:r>
                          </m:sub>
                        </m:sSub>
                      </m:e>
                    </m:acc>
                    <m:sSub>
                      <m:sSubPr>
                        <m:ctrlPr>
                          <a:rPr lang="en-CA"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2</m:t>
                        </m:r>
                      </m:sub>
                    </m:sSub>
                  </m:oMath>
                </a14:m>
                <a:r>
                  <a:rPr lang="en-CA" dirty="0"/>
                  <a:t>. </a:t>
                </a:r>
              </a:p>
            </p:txBody>
          </p:sp>
        </mc:Choice>
        <mc:Fallback xmlns="">
          <p:sp>
            <p:nvSpPr>
              <p:cNvPr id="5" name="Content Placeholder 4">
                <a:extLst>
                  <a:ext uri="{FF2B5EF4-FFF2-40B4-BE49-F238E27FC236}">
                    <a16:creationId xmlns:a16="http://schemas.microsoft.com/office/drawing/2014/main" id="{731837A2-C823-27D7-625F-E4D1191DA321}"/>
                  </a:ext>
                </a:extLst>
              </p:cNvPr>
              <p:cNvSpPr>
                <a:spLocks noGrp="1" noRot="1" noChangeAspect="1" noMove="1" noResize="1" noEditPoints="1" noAdjustHandles="1" noChangeArrowheads="1" noChangeShapeType="1" noTextEdit="1"/>
              </p:cNvSpPr>
              <p:nvPr>
                <p:ph idx="1"/>
              </p:nvPr>
            </p:nvSpPr>
            <p:spPr>
              <a:xfrm>
                <a:off x="954568" y="1596129"/>
                <a:ext cx="10515600" cy="3467484"/>
              </a:xfrm>
              <a:blipFill>
                <a:blip r:embed="rId2"/>
                <a:stretch>
                  <a:fillRect l="-812" t="-3339" b="-3339"/>
                </a:stretch>
              </a:blipFill>
            </p:spPr>
            <p:txBody>
              <a:bodyPr/>
              <a:lstStyle/>
              <a:p>
                <a:r>
                  <a:rPr lang="en-US">
                    <a:noFill/>
                  </a:rPr>
                  <a:t> </a:t>
                </a:r>
              </a:p>
            </p:txBody>
          </p:sp>
        </mc:Fallback>
      </mc:AlternateContent>
      <p:pic>
        <p:nvPicPr>
          <p:cNvPr id="12" name="Picture 11" descr="Shape&#10;&#10;Description automatically generated with medium confidence">
            <a:extLst>
              <a:ext uri="{FF2B5EF4-FFF2-40B4-BE49-F238E27FC236}">
                <a16:creationId xmlns:a16="http://schemas.microsoft.com/office/drawing/2014/main" id="{6D75D9B8-3E11-F2D1-8CE7-402C7B374A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11">
            <a:extLst>
              <a:ext uri="{FF2B5EF4-FFF2-40B4-BE49-F238E27FC236}">
                <a16:creationId xmlns:a16="http://schemas.microsoft.com/office/drawing/2014/main" id="{E73DBDD1-8A6B-ABF5-897D-E3A54ABA177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13</a:t>
            </a:fld>
            <a:endParaRPr lang="en-US"/>
          </a:p>
        </p:txBody>
      </p:sp>
    </p:spTree>
    <p:extLst>
      <p:ext uri="{BB962C8B-B14F-4D97-AF65-F5344CB8AC3E}">
        <p14:creationId xmlns:p14="http://schemas.microsoft.com/office/powerpoint/2010/main" val="35641299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B8172-FE2F-196B-2EAC-E4FC8556C99C}"/>
              </a:ext>
            </a:extLst>
          </p:cNvPr>
          <p:cNvSpPr>
            <a:spLocks noGrp="1"/>
          </p:cNvSpPr>
          <p:nvPr>
            <p:ph type="title"/>
          </p:nvPr>
        </p:nvSpPr>
        <p:spPr/>
        <p:txBody>
          <a:bodyPr/>
          <a:lstStyle/>
          <a:p>
            <a:r>
              <a:rPr lang="en-US" dirty="0"/>
              <a:t>Comparisons of three approaches</a:t>
            </a:r>
          </a:p>
        </p:txBody>
      </p:sp>
      <p:graphicFrame>
        <p:nvGraphicFramePr>
          <p:cNvPr id="4" name="Table 4">
            <a:extLst>
              <a:ext uri="{FF2B5EF4-FFF2-40B4-BE49-F238E27FC236}">
                <a16:creationId xmlns:a16="http://schemas.microsoft.com/office/drawing/2014/main" id="{47FE8DC7-F2CF-E558-BCF2-60608329E46E}"/>
              </a:ext>
            </a:extLst>
          </p:cNvPr>
          <p:cNvGraphicFramePr>
            <a:graphicFrameLocks noGrp="1"/>
          </p:cNvGraphicFramePr>
          <p:nvPr>
            <p:ph idx="1"/>
            <p:extLst>
              <p:ext uri="{D42A27DB-BD31-4B8C-83A1-F6EECF244321}">
                <p14:modId xmlns:p14="http://schemas.microsoft.com/office/powerpoint/2010/main" val="2639020045"/>
              </p:ext>
            </p:extLst>
          </p:nvPr>
        </p:nvGraphicFramePr>
        <p:xfrm>
          <a:off x="953726" y="2099241"/>
          <a:ext cx="10618841" cy="4000566"/>
        </p:xfrm>
        <a:graphic>
          <a:graphicData uri="http://schemas.openxmlformats.org/drawingml/2006/table">
            <a:tbl>
              <a:tblPr firstRow="1" bandRow="1">
                <a:tableStyleId>{5940675A-B579-460E-94D1-54222C63F5DA}</a:tableStyleId>
              </a:tblPr>
              <a:tblGrid>
                <a:gridCol w="1405588">
                  <a:extLst>
                    <a:ext uri="{9D8B030D-6E8A-4147-A177-3AD203B41FA5}">
                      <a16:colId xmlns:a16="http://schemas.microsoft.com/office/drawing/2014/main" val="1079546416"/>
                    </a:ext>
                  </a:extLst>
                </a:gridCol>
                <a:gridCol w="2298184">
                  <a:extLst>
                    <a:ext uri="{9D8B030D-6E8A-4147-A177-3AD203B41FA5}">
                      <a16:colId xmlns:a16="http://schemas.microsoft.com/office/drawing/2014/main" val="3587313870"/>
                    </a:ext>
                  </a:extLst>
                </a:gridCol>
                <a:gridCol w="3631096">
                  <a:extLst>
                    <a:ext uri="{9D8B030D-6E8A-4147-A177-3AD203B41FA5}">
                      <a16:colId xmlns:a16="http://schemas.microsoft.com/office/drawing/2014/main" val="2968194771"/>
                    </a:ext>
                  </a:extLst>
                </a:gridCol>
                <a:gridCol w="3283973">
                  <a:extLst>
                    <a:ext uri="{9D8B030D-6E8A-4147-A177-3AD203B41FA5}">
                      <a16:colId xmlns:a16="http://schemas.microsoft.com/office/drawing/2014/main" val="1783678640"/>
                    </a:ext>
                  </a:extLst>
                </a:gridCol>
              </a:tblGrid>
              <a:tr h="434406">
                <a:tc>
                  <a:txBody>
                    <a:bodyPr/>
                    <a:lstStyle/>
                    <a:p>
                      <a:endParaRPr lang="en-US" dirty="0"/>
                    </a:p>
                  </a:txBody>
                  <a:tcPr/>
                </a:tc>
                <a:tc>
                  <a:txBody>
                    <a:bodyPr/>
                    <a:lstStyle/>
                    <a:p>
                      <a:r>
                        <a:rPr lang="en-US" dirty="0"/>
                        <a:t>STEP1</a:t>
                      </a:r>
                    </a:p>
                  </a:txBody>
                  <a:tcPr/>
                </a:tc>
                <a:tc>
                  <a:txBody>
                    <a:bodyPr/>
                    <a:lstStyle/>
                    <a:p>
                      <a:r>
                        <a:rPr lang="en-US" dirty="0"/>
                        <a:t>STEP2</a:t>
                      </a:r>
                    </a:p>
                  </a:txBody>
                  <a:tcPr/>
                </a:tc>
                <a:tc>
                  <a:txBody>
                    <a:bodyPr/>
                    <a:lstStyle/>
                    <a:p>
                      <a:r>
                        <a:rPr lang="en-US" dirty="0"/>
                        <a:t>STEP3</a:t>
                      </a:r>
                    </a:p>
                  </a:txBody>
                  <a:tcPr/>
                </a:tc>
                <a:extLst>
                  <a:ext uri="{0D108BD9-81ED-4DB2-BD59-A6C34878D82A}">
                    <a16:rowId xmlns:a16="http://schemas.microsoft.com/office/drawing/2014/main" val="3933476545"/>
                  </a:ext>
                </a:extLst>
              </a:tr>
              <a:tr h="1082574">
                <a:tc>
                  <a:txBody>
                    <a:bodyPr/>
                    <a:lstStyle/>
                    <a:p>
                      <a:r>
                        <a:rPr lang="en-US" dirty="0"/>
                        <a:t>Backward elimination</a:t>
                      </a:r>
                    </a:p>
                  </a:txBody>
                  <a:tcPr/>
                </a:tc>
                <a:tc>
                  <a:txBody>
                    <a:bodyPr/>
                    <a:lstStyle/>
                    <a:p>
                      <a:r>
                        <a:rPr lang="en-US" dirty="0"/>
                        <a:t>The optimal model (Start from Full model)</a:t>
                      </a:r>
                    </a:p>
                  </a:txBody>
                  <a:tcPr/>
                </a:tc>
                <a:tc>
                  <a:txBody>
                    <a:bodyPr/>
                    <a:lstStyle/>
                    <a:p>
                      <a:r>
                        <a:rPr lang="en-US" dirty="0"/>
                        <a:t>Identify the predictor with </a:t>
                      </a:r>
                      <a:r>
                        <a:rPr lang="en-US" dirty="0">
                          <a:solidFill>
                            <a:srgbClr val="FF0000"/>
                          </a:solidFill>
                        </a:rPr>
                        <a:t>largest</a:t>
                      </a:r>
                      <a:r>
                        <a:rPr lang="en-US" dirty="0"/>
                        <a:t> p-value and remove it predictor if its p-value is </a:t>
                      </a:r>
                      <a:r>
                        <a:rPr lang="en-US" dirty="0">
                          <a:solidFill>
                            <a:srgbClr val="FF0000"/>
                          </a:solidFill>
                        </a:rPr>
                        <a:t>larger</a:t>
                      </a:r>
                      <a:r>
                        <a:rPr lang="en-US" dirty="0"/>
                        <a:t> than a threshold in anova (f-test). </a:t>
                      </a:r>
                    </a:p>
                  </a:txBody>
                  <a:tcPr/>
                </a:tc>
                <a:tc>
                  <a:txBody>
                    <a:bodyPr/>
                    <a:lstStyle/>
                    <a:p>
                      <a:r>
                        <a:rPr lang="en-US" dirty="0"/>
                        <a:t>NA</a:t>
                      </a:r>
                    </a:p>
                  </a:txBody>
                  <a:tcPr/>
                </a:tc>
                <a:extLst>
                  <a:ext uri="{0D108BD9-81ED-4DB2-BD59-A6C34878D82A}">
                    <a16:rowId xmlns:a16="http://schemas.microsoft.com/office/drawing/2014/main" val="4103826220"/>
                  </a:ext>
                </a:extLst>
              </a:tr>
              <a:tr h="832749">
                <a:tc>
                  <a:txBody>
                    <a:bodyPr/>
                    <a:lstStyle/>
                    <a:p>
                      <a:r>
                        <a:rPr lang="en-US" dirty="0"/>
                        <a:t>Forward selection</a:t>
                      </a:r>
                    </a:p>
                  </a:txBody>
                  <a:tcPr/>
                </a:tc>
                <a:tc>
                  <a:txBody>
                    <a:bodyPr/>
                    <a:lstStyle/>
                    <a:p>
                      <a:r>
                        <a:rPr lang="en-US" dirty="0"/>
                        <a:t>The optimal model (Start from Y ~ 1)</a:t>
                      </a:r>
                    </a:p>
                  </a:txBody>
                  <a:tcPr/>
                </a:tc>
                <a:tc>
                  <a:txBody>
                    <a:bodyPr/>
                    <a:lstStyle/>
                    <a:p>
                      <a:r>
                        <a:rPr lang="en-US" dirty="0"/>
                        <a:t>Identify the predictor with </a:t>
                      </a:r>
                      <a:r>
                        <a:rPr lang="en-US" dirty="0">
                          <a:solidFill>
                            <a:srgbClr val="FF0000"/>
                          </a:solidFill>
                        </a:rPr>
                        <a:t>smallest</a:t>
                      </a:r>
                      <a:r>
                        <a:rPr lang="en-US" dirty="0"/>
                        <a:t> p-value its p-value is </a:t>
                      </a:r>
                      <a:r>
                        <a:rPr lang="en-US" dirty="0">
                          <a:solidFill>
                            <a:srgbClr val="FF0000"/>
                          </a:solidFill>
                        </a:rPr>
                        <a:t>smaller</a:t>
                      </a:r>
                      <a:r>
                        <a:rPr lang="en-US" dirty="0"/>
                        <a:t> than a threshold in t-test. </a:t>
                      </a:r>
                    </a:p>
                  </a:txBody>
                  <a:tcPr/>
                </a:tc>
                <a:tc>
                  <a:txBody>
                    <a:bodyPr/>
                    <a:lstStyle/>
                    <a:p>
                      <a:r>
                        <a:rPr lang="en-US" dirty="0"/>
                        <a:t>NA</a:t>
                      </a:r>
                    </a:p>
                  </a:txBody>
                  <a:tcPr/>
                </a:tc>
                <a:extLst>
                  <a:ext uri="{0D108BD9-81ED-4DB2-BD59-A6C34878D82A}">
                    <a16:rowId xmlns:a16="http://schemas.microsoft.com/office/drawing/2014/main" val="4194235902"/>
                  </a:ext>
                </a:extLst>
              </a:tr>
              <a:tr h="1332399">
                <a:tc>
                  <a:txBody>
                    <a:bodyPr/>
                    <a:lstStyle/>
                    <a:p>
                      <a:r>
                        <a:rPr lang="en-US" dirty="0"/>
                        <a:t>Stepwise regression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optimal model (Start from Y ~ 1)</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Identify the predictor with </a:t>
                      </a:r>
                      <a:r>
                        <a:rPr lang="en-US" dirty="0">
                          <a:solidFill>
                            <a:srgbClr val="FF0000"/>
                          </a:solidFill>
                        </a:rPr>
                        <a:t>smallest</a:t>
                      </a:r>
                      <a:r>
                        <a:rPr lang="en-US" dirty="0"/>
                        <a:t> p-value its p-value is </a:t>
                      </a:r>
                      <a:r>
                        <a:rPr lang="en-US" dirty="0">
                          <a:solidFill>
                            <a:srgbClr val="FF0000"/>
                          </a:solidFill>
                        </a:rPr>
                        <a:t>smaller</a:t>
                      </a:r>
                      <a:r>
                        <a:rPr lang="en-US" dirty="0"/>
                        <a:t> than a threshold in t-test.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Check the p-value for predictors before adding the new predictor, replace it if its p-value is no longer significant after adding the new predictor. </a:t>
                      </a:r>
                    </a:p>
                  </a:txBody>
                  <a:tcPr/>
                </a:tc>
                <a:extLst>
                  <a:ext uri="{0D108BD9-81ED-4DB2-BD59-A6C34878D82A}">
                    <a16:rowId xmlns:a16="http://schemas.microsoft.com/office/drawing/2014/main" val="3753334709"/>
                  </a:ext>
                </a:extLst>
              </a:tr>
            </a:tbl>
          </a:graphicData>
        </a:graphic>
      </p:graphicFrame>
      <p:sp>
        <p:nvSpPr>
          <p:cNvPr id="5" name="TextBox 4">
            <a:extLst>
              <a:ext uri="{FF2B5EF4-FFF2-40B4-BE49-F238E27FC236}">
                <a16:creationId xmlns:a16="http://schemas.microsoft.com/office/drawing/2014/main" id="{8BC222E2-E7AA-5232-784E-A12543631FF6}"/>
              </a:ext>
            </a:extLst>
          </p:cNvPr>
          <p:cNvSpPr txBox="1"/>
          <p:nvPr/>
        </p:nvSpPr>
        <p:spPr>
          <a:xfrm>
            <a:off x="838200" y="1603777"/>
            <a:ext cx="6613605" cy="369332"/>
          </a:xfrm>
          <a:prstGeom prst="rect">
            <a:avLst/>
          </a:prstGeom>
          <a:noFill/>
        </p:spPr>
        <p:txBody>
          <a:bodyPr wrap="none" rtlCol="0">
            <a:spAutoFit/>
          </a:bodyPr>
          <a:lstStyle/>
          <a:p>
            <a:r>
              <a:rPr lang="en-US" dirty="0"/>
              <a:t>To test whether a predictor can be added/removed from the model: </a:t>
            </a:r>
          </a:p>
        </p:txBody>
      </p:sp>
      <p:pic>
        <p:nvPicPr>
          <p:cNvPr id="6" name="Picture 5" descr="Shape&#10;&#10;Description automatically generated with medium confidence">
            <a:extLst>
              <a:ext uri="{FF2B5EF4-FFF2-40B4-BE49-F238E27FC236}">
                <a16:creationId xmlns:a16="http://schemas.microsoft.com/office/drawing/2014/main" id="{90A0E1EE-4CFA-8ECE-F050-C83A0D87AC6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0EC4D6F9-B0B9-3ABE-5C6B-39EA5015B97F}"/>
              </a:ext>
            </a:extLst>
          </p:cNvPr>
          <p:cNvSpPr>
            <a:spLocks noGrp="1"/>
          </p:cNvSpPr>
          <p:nvPr>
            <p:ph type="sldNum" sz="quarter" idx="12"/>
          </p:nvPr>
        </p:nvSpPr>
        <p:spPr/>
        <p:txBody>
          <a:bodyPr/>
          <a:lstStyle/>
          <a:p>
            <a:fld id="{998FC6E2-3800-4EB0-A18D-3856D6660061}" type="slidenum">
              <a:rPr lang="en-US" smtClean="0"/>
              <a:t>14</a:t>
            </a:fld>
            <a:endParaRPr lang="en-US"/>
          </a:p>
        </p:txBody>
      </p:sp>
    </p:spTree>
    <p:extLst>
      <p:ext uri="{BB962C8B-B14F-4D97-AF65-F5344CB8AC3E}">
        <p14:creationId xmlns:p14="http://schemas.microsoft.com/office/powerpoint/2010/main" val="8946601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A person holding a fan of money&#10;&#10;Description automatically generated with low confidence">
            <a:extLst>
              <a:ext uri="{FF2B5EF4-FFF2-40B4-BE49-F238E27FC236}">
                <a16:creationId xmlns:a16="http://schemas.microsoft.com/office/drawing/2014/main" id="{2C4D9941-9460-1394-D6CF-37E58E3A13C9}"/>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18027" r="34712"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4">
            <a:extLst>
              <a:ext uri="{FF2B5EF4-FFF2-40B4-BE49-F238E27FC236}">
                <a16:creationId xmlns:a16="http://schemas.microsoft.com/office/drawing/2014/main" id="{843DF734-FE01-2F14-4235-F116A194C7B0}"/>
              </a:ext>
            </a:extLst>
          </p:cNvPr>
          <p:cNvSpPr>
            <a:spLocks noGrp="1"/>
          </p:cNvSpPr>
          <p:nvPr>
            <p:ph type="title"/>
          </p:nvPr>
        </p:nvSpPr>
        <p:spPr>
          <a:xfrm>
            <a:off x="5827048" y="909637"/>
            <a:ext cx="5721484" cy="1325563"/>
          </a:xfrm>
        </p:spPr>
        <p:txBody>
          <a:bodyPr vert="horz" lIns="91440" tIns="45720" rIns="91440" bIns="45720" rtlCol="0" anchor="ctr">
            <a:normAutofit/>
          </a:bodyPr>
          <a:lstStyle/>
          <a:p>
            <a:r>
              <a:rPr lang="en-US" dirty="0"/>
              <a:t>In class Practice Problem 10</a:t>
            </a:r>
          </a:p>
        </p:txBody>
      </p:sp>
      <p:sp>
        <p:nvSpPr>
          <p:cNvPr id="8" name="TextBox 7">
            <a:extLst>
              <a:ext uri="{FF2B5EF4-FFF2-40B4-BE49-F238E27FC236}">
                <a16:creationId xmlns:a16="http://schemas.microsoft.com/office/drawing/2014/main" id="{8AF95518-C8A0-EF6A-166F-0BA471CE8D90}"/>
              </a:ext>
            </a:extLst>
          </p:cNvPr>
          <p:cNvSpPr txBox="1"/>
          <p:nvPr/>
        </p:nvSpPr>
        <p:spPr>
          <a:xfrm>
            <a:off x="5827048" y="2370137"/>
            <a:ext cx="5721484" cy="2926692"/>
          </a:xfrm>
          <a:prstGeom prst="rect">
            <a:avLst/>
          </a:prstGeom>
        </p:spPr>
        <p:txBody>
          <a:bodyPr vert="horz" lIns="91440" tIns="45720" rIns="91440" bIns="45720" rtlCol="0">
            <a:normAutofit/>
          </a:bodyPr>
          <a:lstStyle/>
          <a:p>
            <a:r>
              <a:rPr lang="en-US" sz="1800" b="0" i="0" u="none" strike="noStrike" baseline="0" dirty="0">
                <a:solidFill>
                  <a:srgbClr val="000000"/>
                </a:solidFill>
                <a:latin typeface="Calibri" panose="020F0502020204030204" pitchFamily="34" charset="0"/>
              </a:rPr>
              <a:t>Use the Executive Salary (EXECSAL2.csv) data.</a:t>
            </a:r>
          </a:p>
          <a:p>
            <a:pPr marL="342900" indent="-342900">
              <a:buAutoNum type="alphaLcParenBoth"/>
            </a:pPr>
            <a:r>
              <a:rPr lang="en-US" sz="1800" b="0" i="0" u="none" strike="noStrike" baseline="0" dirty="0">
                <a:solidFill>
                  <a:srgbClr val="000000"/>
                </a:solidFill>
                <a:latin typeface="Calibri" panose="020F0502020204030204" pitchFamily="34" charset="0"/>
              </a:rPr>
              <a:t>Use backward elimination to identify potentially important predictor variables (make sure to specify which are qualitative).</a:t>
            </a:r>
          </a:p>
          <a:p>
            <a:pPr marL="342900" indent="-342900">
              <a:buAutoNum type="alphaLcParenBoth"/>
            </a:pPr>
            <a:r>
              <a:rPr lang="en-US" dirty="0">
                <a:solidFill>
                  <a:srgbClr val="000000"/>
                </a:solidFill>
                <a:latin typeface="Calibri" panose="020F0502020204030204" pitchFamily="34" charset="0"/>
              </a:rPr>
              <a:t>Use forward selection to </a:t>
            </a:r>
            <a:r>
              <a:rPr lang="en-US" sz="1800" b="0" i="0" u="none" strike="noStrike" baseline="0" dirty="0">
                <a:solidFill>
                  <a:srgbClr val="000000"/>
                </a:solidFill>
                <a:latin typeface="Calibri" panose="020F0502020204030204" pitchFamily="34" charset="0"/>
              </a:rPr>
              <a:t>identify potentially important predictor variables. Are they the same as backward elimination? </a:t>
            </a:r>
          </a:p>
          <a:p>
            <a:pPr marL="342900" indent="-342900">
              <a:buAutoNum type="alphaLcParenBoth"/>
            </a:pPr>
            <a:r>
              <a:rPr lang="en-US" sz="1800" b="0" i="0" u="none" strike="noStrike" baseline="0" dirty="0">
                <a:solidFill>
                  <a:srgbClr val="000000"/>
                </a:solidFill>
                <a:latin typeface="Calibri" panose="020F0502020204030204" pitchFamily="34" charset="0"/>
              </a:rPr>
              <a:t>Use stepwise selection to identify potentially important predictor variables. Are they the same as previous two methods?</a:t>
            </a:r>
          </a:p>
        </p:txBody>
      </p:sp>
      <p:pic>
        <p:nvPicPr>
          <p:cNvPr id="9" name="Graphic 8" descr="Right pointing backhand index outline">
            <a:extLst>
              <a:ext uri="{FF2B5EF4-FFF2-40B4-BE49-F238E27FC236}">
                <a16:creationId xmlns:a16="http://schemas.microsoft.com/office/drawing/2014/main" id="{5F9C0D54-C904-7F61-7F51-45D220A752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8056" y="6245704"/>
            <a:ext cx="582211" cy="582211"/>
          </a:xfrm>
          <a:prstGeom prst="rect">
            <a:avLst/>
          </a:prstGeom>
        </p:spPr>
      </p:pic>
      <p:sp>
        <p:nvSpPr>
          <p:cNvPr id="11" name="TextBox 10">
            <a:extLst>
              <a:ext uri="{FF2B5EF4-FFF2-40B4-BE49-F238E27FC236}">
                <a16:creationId xmlns:a16="http://schemas.microsoft.com/office/drawing/2014/main" id="{7EC5AD71-02EE-B304-E4AC-727AC50787B8}"/>
              </a:ext>
            </a:extLst>
          </p:cNvPr>
          <p:cNvSpPr txBox="1"/>
          <p:nvPr/>
        </p:nvSpPr>
        <p:spPr>
          <a:xfrm>
            <a:off x="6490267" y="6352143"/>
            <a:ext cx="1302151" cy="369332"/>
          </a:xfrm>
          <a:prstGeom prst="rect">
            <a:avLst/>
          </a:prstGeom>
          <a:noFill/>
        </p:spPr>
        <p:txBody>
          <a:bodyPr wrap="none" rtlCol="0">
            <a:spAutoFit/>
          </a:bodyPr>
          <a:lstStyle/>
          <a:p>
            <a:r>
              <a:rPr lang="en-US" dirty="0"/>
              <a:t>Lecture_4.R</a:t>
            </a:r>
          </a:p>
        </p:txBody>
      </p:sp>
      <p:pic>
        <p:nvPicPr>
          <p:cNvPr id="2" name="Picture 1" descr="Shape&#10;&#10;Description automatically generated with medium confidence">
            <a:extLst>
              <a:ext uri="{FF2B5EF4-FFF2-40B4-BE49-F238E27FC236}">
                <a16:creationId xmlns:a16="http://schemas.microsoft.com/office/drawing/2014/main" id="{F92AF4F4-99F6-8122-1B0A-C612D41D20E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7F9747A8-D500-C2A7-36F3-383BD1720C5A}"/>
              </a:ext>
            </a:extLst>
          </p:cNvPr>
          <p:cNvSpPr>
            <a:spLocks noGrp="1"/>
          </p:cNvSpPr>
          <p:nvPr>
            <p:ph type="sldNum" sz="quarter" idx="12"/>
          </p:nvPr>
        </p:nvSpPr>
        <p:spPr/>
        <p:txBody>
          <a:bodyPr/>
          <a:lstStyle/>
          <a:p>
            <a:fld id="{998FC6E2-3800-4EB0-A18D-3856D6660061}" type="slidenum">
              <a:rPr lang="en-US" smtClean="0"/>
              <a:t>15</a:t>
            </a:fld>
            <a:endParaRPr lang="en-US"/>
          </a:p>
        </p:txBody>
      </p:sp>
    </p:spTree>
    <p:extLst>
      <p:ext uri="{BB962C8B-B14F-4D97-AF65-F5344CB8AC3E}">
        <p14:creationId xmlns:p14="http://schemas.microsoft.com/office/powerpoint/2010/main" val="322045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phic 6" descr="A person holding a fan of money&#10;&#10;Description automatically generated with low confidence">
            <a:extLst>
              <a:ext uri="{FF2B5EF4-FFF2-40B4-BE49-F238E27FC236}">
                <a16:creationId xmlns:a16="http://schemas.microsoft.com/office/drawing/2014/main" id="{2C4D9941-9460-1394-D6CF-37E58E3A13C9}"/>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18027" r="34712"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4">
            <a:extLst>
              <a:ext uri="{FF2B5EF4-FFF2-40B4-BE49-F238E27FC236}">
                <a16:creationId xmlns:a16="http://schemas.microsoft.com/office/drawing/2014/main" id="{843DF734-FE01-2F14-4235-F116A194C7B0}"/>
              </a:ext>
            </a:extLst>
          </p:cNvPr>
          <p:cNvSpPr>
            <a:spLocks noGrp="1"/>
          </p:cNvSpPr>
          <p:nvPr>
            <p:ph type="title"/>
          </p:nvPr>
        </p:nvSpPr>
        <p:spPr>
          <a:xfrm>
            <a:off x="5827048" y="407987"/>
            <a:ext cx="5721484" cy="1325563"/>
          </a:xfrm>
        </p:spPr>
        <p:txBody>
          <a:bodyPr vert="horz" lIns="91440" tIns="45720" rIns="91440" bIns="45720" rtlCol="0" anchor="ctr">
            <a:normAutofit/>
          </a:bodyPr>
          <a:lstStyle/>
          <a:p>
            <a:r>
              <a:rPr lang="en-US" dirty="0"/>
              <a:t>In class Practice Problem 10</a:t>
            </a:r>
          </a:p>
        </p:txBody>
      </p:sp>
      <p:sp>
        <p:nvSpPr>
          <p:cNvPr id="8" name="TextBox 7">
            <a:extLst>
              <a:ext uri="{FF2B5EF4-FFF2-40B4-BE49-F238E27FC236}">
                <a16:creationId xmlns:a16="http://schemas.microsoft.com/office/drawing/2014/main" id="{8AF95518-C8A0-EF6A-166F-0BA471CE8D90}"/>
              </a:ext>
            </a:extLst>
          </p:cNvPr>
          <p:cNvSpPr txBox="1"/>
          <p:nvPr/>
        </p:nvSpPr>
        <p:spPr>
          <a:xfrm>
            <a:off x="5827048" y="1868487"/>
            <a:ext cx="5721484" cy="2615023"/>
          </a:xfrm>
          <a:prstGeom prst="rect">
            <a:avLst/>
          </a:prstGeom>
        </p:spPr>
        <p:txBody>
          <a:bodyPr vert="horz" lIns="91440" tIns="45720" rIns="91440" bIns="45720" rtlCol="0">
            <a:normAutofit/>
          </a:bodyPr>
          <a:lstStyle/>
          <a:p>
            <a:r>
              <a:rPr lang="en-US" sz="1800" b="1" i="0" u="none" strike="noStrike" baseline="0" dirty="0">
                <a:solidFill>
                  <a:srgbClr val="000000"/>
                </a:solidFill>
                <a:latin typeface="Calibri" panose="020F0502020204030204" pitchFamily="34" charset="0"/>
              </a:rPr>
              <a:t>Save you day </a:t>
            </a:r>
            <a:r>
              <a:rPr lang="en-US" b="1" dirty="0">
                <a:solidFill>
                  <a:srgbClr val="000000"/>
                </a:solidFill>
                <a:latin typeface="Calibri" panose="020F0502020204030204" pitchFamily="34" charset="0"/>
              </a:rPr>
              <a:t>with “</a:t>
            </a:r>
            <a:r>
              <a:rPr lang="en-US" b="1" dirty="0" err="1">
                <a:solidFill>
                  <a:srgbClr val="000000"/>
                </a:solidFill>
                <a:latin typeface="Calibri" panose="020F0502020204030204" pitchFamily="34" charset="0"/>
              </a:rPr>
              <a:t>olsrr</a:t>
            </a:r>
            <a:r>
              <a:rPr lang="en-US" b="1" dirty="0">
                <a:solidFill>
                  <a:srgbClr val="000000"/>
                </a:solidFill>
                <a:latin typeface="Calibri" panose="020F0502020204030204" pitchFamily="34" charset="0"/>
              </a:rPr>
              <a:t>” package! </a:t>
            </a:r>
          </a:p>
          <a:p>
            <a:r>
              <a:rPr lang="en-US" b="1" dirty="0" err="1">
                <a:solidFill>
                  <a:srgbClr val="000000"/>
                </a:solidFill>
                <a:latin typeface="Calibri" panose="020F0502020204030204" pitchFamily="34" charset="0"/>
              </a:rPr>
              <a:t>olsrr</a:t>
            </a:r>
            <a:r>
              <a:rPr lang="en-US" b="1" dirty="0">
                <a:solidFill>
                  <a:srgbClr val="000000"/>
                </a:solidFill>
                <a:latin typeface="Calibri" panose="020F0502020204030204" pitchFamily="34" charset="0"/>
              </a:rPr>
              <a:t>: Tools for Building OLS Regression Models</a:t>
            </a:r>
          </a:p>
          <a:p>
            <a:endParaRPr lang="en-US" b="1" dirty="0">
              <a:solidFill>
                <a:srgbClr val="000000"/>
              </a:solidFill>
              <a:latin typeface="Calibri" panose="020F0502020204030204" pitchFamily="34" charset="0"/>
            </a:endParaRPr>
          </a:p>
          <a:p>
            <a:r>
              <a:rPr lang="en-US" sz="1800" b="0" i="0" u="none" strike="noStrike" baseline="0" dirty="0">
                <a:solidFill>
                  <a:srgbClr val="000000"/>
                </a:solidFill>
                <a:latin typeface="Calibri" panose="020F0502020204030204" pitchFamily="34" charset="0"/>
              </a:rPr>
              <a:t>&gt;</a:t>
            </a:r>
            <a:r>
              <a:rPr lang="en-US" sz="1800" b="0" i="0" u="none" strike="noStrike" baseline="0" dirty="0" err="1">
                <a:solidFill>
                  <a:srgbClr val="000000"/>
                </a:solidFill>
                <a:latin typeface="Calibri" panose="020F0502020204030204" pitchFamily="34" charset="0"/>
              </a:rPr>
              <a:t>backmodel</a:t>
            </a:r>
            <a:r>
              <a:rPr lang="en-US" sz="1800" b="0" i="0" u="none" strike="noStrike" baseline="0" dirty="0">
                <a:solidFill>
                  <a:srgbClr val="000000"/>
                </a:solidFill>
                <a:latin typeface="Calibri" panose="020F0502020204030204" pitchFamily="34" charset="0"/>
              </a:rPr>
              <a:t>=</a:t>
            </a:r>
            <a:r>
              <a:rPr lang="en-US" sz="1800" b="0" i="0" u="none" strike="noStrike" baseline="0" dirty="0" err="1">
                <a:solidFill>
                  <a:srgbClr val="000000"/>
                </a:solidFill>
                <a:latin typeface="Calibri" panose="020F0502020204030204" pitchFamily="34" charset="0"/>
              </a:rPr>
              <a:t>ols_step_backward_p</a:t>
            </a:r>
            <a:r>
              <a:rPr lang="en-US" sz="1800" b="0" i="0" u="none" strike="noStrike" baseline="0" dirty="0">
                <a:solidFill>
                  <a:srgbClr val="000000"/>
                </a:solidFill>
                <a:latin typeface="Calibri" panose="020F0502020204030204" pitchFamily="34" charset="0"/>
              </a:rPr>
              <a:t>(</a:t>
            </a:r>
            <a:r>
              <a:rPr lang="en-US" sz="1800" b="0" i="0" u="none" strike="noStrike" baseline="0" dirty="0" err="1">
                <a:solidFill>
                  <a:srgbClr val="000000"/>
                </a:solidFill>
                <a:latin typeface="Calibri" panose="020F0502020204030204" pitchFamily="34" charset="0"/>
              </a:rPr>
              <a:t>fullmodel</a:t>
            </a:r>
            <a:r>
              <a:rPr lang="en-US" sz="1800" b="0" i="0" u="none" strike="noStrike" baseline="0" dirty="0">
                <a:solidFill>
                  <a:srgbClr val="000000"/>
                </a:solidFill>
                <a:latin typeface="Calibri" panose="020F0502020204030204" pitchFamily="34" charset="0"/>
              </a:rPr>
              <a:t>, </a:t>
            </a:r>
            <a:r>
              <a:rPr lang="en-US" sz="1800" b="0" i="0" u="none" strike="noStrike" baseline="0" dirty="0">
                <a:solidFill>
                  <a:srgbClr val="FF0000"/>
                </a:solidFill>
                <a:latin typeface="Calibri" panose="020F0502020204030204" pitchFamily="34" charset="0"/>
              </a:rPr>
              <a:t>prem</a:t>
            </a:r>
            <a:r>
              <a:rPr lang="en-US" sz="1800" b="0" i="0" u="none" strike="noStrike" baseline="0" dirty="0">
                <a:solidFill>
                  <a:srgbClr val="000000"/>
                </a:solidFill>
                <a:latin typeface="Calibri" panose="020F0502020204030204" pitchFamily="34" charset="0"/>
              </a:rPr>
              <a:t> = 0.3, details=TRUE) </a:t>
            </a:r>
          </a:p>
          <a:p>
            <a:r>
              <a:rPr lang="en-US" sz="1800" b="0" i="0" u="none" strike="noStrike" baseline="0" dirty="0">
                <a:solidFill>
                  <a:srgbClr val="000000"/>
                </a:solidFill>
                <a:latin typeface="Calibri" panose="020F0502020204030204" pitchFamily="34" charset="0"/>
              </a:rPr>
              <a:t>&gt;</a:t>
            </a:r>
            <a:r>
              <a:rPr lang="en-US" sz="1800" b="0" i="0" u="none" strike="noStrike" baseline="0" dirty="0" err="1">
                <a:solidFill>
                  <a:srgbClr val="000000"/>
                </a:solidFill>
                <a:latin typeface="Calibri" panose="020F0502020204030204" pitchFamily="34" charset="0"/>
              </a:rPr>
              <a:t>forwardmodel</a:t>
            </a:r>
            <a:r>
              <a:rPr lang="en-US" sz="1800" b="0" i="0" u="none" strike="noStrike" baseline="0" dirty="0">
                <a:solidFill>
                  <a:srgbClr val="000000"/>
                </a:solidFill>
                <a:latin typeface="Calibri" panose="020F0502020204030204" pitchFamily="34" charset="0"/>
              </a:rPr>
              <a:t>=</a:t>
            </a:r>
            <a:r>
              <a:rPr lang="en-US" sz="1800" b="0" i="0" u="none" strike="noStrike" baseline="0" dirty="0" err="1">
                <a:solidFill>
                  <a:srgbClr val="000000"/>
                </a:solidFill>
                <a:latin typeface="Calibri" panose="020F0502020204030204" pitchFamily="34" charset="0"/>
              </a:rPr>
              <a:t>ols_step_forward_p</a:t>
            </a:r>
            <a:r>
              <a:rPr lang="en-US" sz="1800" b="0" i="0" u="none" strike="noStrike" baseline="0" dirty="0">
                <a:solidFill>
                  <a:srgbClr val="000000"/>
                </a:solidFill>
                <a:latin typeface="Calibri" panose="020F0502020204030204" pitchFamily="34" charset="0"/>
              </a:rPr>
              <a:t>(</a:t>
            </a:r>
            <a:r>
              <a:rPr lang="en-US" sz="1800" b="0" i="0" u="none" strike="noStrike" baseline="0" dirty="0" err="1">
                <a:solidFill>
                  <a:srgbClr val="000000"/>
                </a:solidFill>
                <a:latin typeface="Calibri" panose="020F0502020204030204" pitchFamily="34" charset="0"/>
              </a:rPr>
              <a:t>fullmodel</a:t>
            </a:r>
            <a:r>
              <a:rPr lang="en-US" sz="1800" b="0" i="0" u="none" strike="noStrike" baseline="0" dirty="0">
                <a:solidFill>
                  <a:srgbClr val="000000"/>
                </a:solidFill>
                <a:latin typeface="Calibri" panose="020F0502020204030204" pitchFamily="34" charset="0"/>
              </a:rPr>
              <a:t>, </a:t>
            </a:r>
            <a:r>
              <a:rPr lang="en-US" sz="1800" b="0" i="0" u="none" strike="noStrike" baseline="0" dirty="0" err="1">
                <a:solidFill>
                  <a:srgbClr val="FF0000"/>
                </a:solidFill>
                <a:latin typeface="Calibri" panose="020F0502020204030204" pitchFamily="34" charset="0"/>
              </a:rPr>
              <a:t>penter</a:t>
            </a:r>
            <a:r>
              <a:rPr lang="en-US" sz="1800" b="0" i="0" u="none" strike="noStrike" baseline="0" dirty="0">
                <a:solidFill>
                  <a:srgbClr val="000000"/>
                </a:solidFill>
                <a:latin typeface="Calibri" panose="020F0502020204030204" pitchFamily="34" charset="0"/>
              </a:rPr>
              <a:t> = 0.3, details=TRUE) </a:t>
            </a:r>
          </a:p>
          <a:p>
            <a:r>
              <a:rPr lang="en-US" sz="1800" b="0" i="0" u="none" strike="noStrike" baseline="0" dirty="0">
                <a:solidFill>
                  <a:srgbClr val="000000"/>
                </a:solidFill>
                <a:latin typeface="Calibri" panose="020F0502020204030204" pitchFamily="34" charset="0"/>
              </a:rPr>
              <a:t>&gt;</a:t>
            </a:r>
            <a:r>
              <a:rPr lang="en-US" sz="1800" b="0" i="0" u="none" strike="noStrike" baseline="0" dirty="0" err="1">
                <a:solidFill>
                  <a:srgbClr val="000000"/>
                </a:solidFill>
                <a:latin typeface="Calibri" panose="020F0502020204030204" pitchFamily="34" charset="0"/>
              </a:rPr>
              <a:t>stepwisemodel</a:t>
            </a:r>
            <a:r>
              <a:rPr lang="en-US" sz="1800" b="0" i="0" u="none" strike="noStrike" baseline="0" dirty="0">
                <a:solidFill>
                  <a:srgbClr val="000000"/>
                </a:solidFill>
                <a:latin typeface="Calibri" panose="020F0502020204030204" pitchFamily="34" charset="0"/>
              </a:rPr>
              <a:t>=</a:t>
            </a:r>
            <a:r>
              <a:rPr lang="en-US" sz="1800" b="0" i="0" u="none" strike="noStrike" baseline="0" dirty="0" err="1">
                <a:solidFill>
                  <a:srgbClr val="000000"/>
                </a:solidFill>
                <a:latin typeface="Calibri" panose="020F0502020204030204" pitchFamily="34" charset="0"/>
              </a:rPr>
              <a:t>ols_step_both_p</a:t>
            </a:r>
            <a:r>
              <a:rPr lang="en-US" sz="1800" b="0" i="0" u="none" strike="noStrike" baseline="0" dirty="0">
                <a:solidFill>
                  <a:srgbClr val="000000"/>
                </a:solidFill>
                <a:latin typeface="Calibri" panose="020F0502020204030204" pitchFamily="34" charset="0"/>
              </a:rPr>
              <a:t>(</a:t>
            </a:r>
            <a:r>
              <a:rPr lang="en-US" sz="1800" b="0" i="0" u="none" strike="noStrike" baseline="0" dirty="0" err="1">
                <a:solidFill>
                  <a:srgbClr val="000000"/>
                </a:solidFill>
                <a:latin typeface="Calibri" panose="020F0502020204030204" pitchFamily="34" charset="0"/>
              </a:rPr>
              <a:t>fullmodel</a:t>
            </a:r>
            <a:r>
              <a:rPr lang="en-US" sz="1800" b="0" i="0" u="none" strike="noStrike" baseline="0" dirty="0">
                <a:solidFill>
                  <a:srgbClr val="000000"/>
                </a:solidFill>
                <a:latin typeface="Calibri" panose="020F0502020204030204" pitchFamily="34" charset="0"/>
              </a:rPr>
              <a:t>, </a:t>
            </a:r>
            <a:r>
              <a:rPr lang="en-US" sz="1800" b="0" i="0" u="none" strike="noStrike" baseline="0" dirty="0">
                <a:solidFill>
                  <a:srgbClr val="FF0000"/>
                </a:solidFill>
                <a:latin typeface="Calibri" panose="020F0502020204030204" pitchFamily="34" charset="0"/>
              </a:rPr>
              <a:t>pent</a:t>
            </a:r>
            <a:r>
              <a:rPr lang="en-US" sz="1800" b="0" i="0" u="none" strike="noStrike" baseline="0" dirty="0">
                <a:solidFill>
                  <a:srgbClr val="000000"/>
                </a:solidFill>
                <a:latin typeface="Calibri" panose="020F0502020204030204" pitchFamily="34" charset="0"/>
              </a:rPr>
              <a:t> = 0.3, </a:t>
            </a:r>
            <a:r>
              <a:rPr lang="en-US" sz="1800" b="0" i="0" u="none" strike="noStrike" baseline="0" dirty="0">
                <a:solidFill>
                  <a:srgbClr val="FF0000"/>
                </a:solidFill>
                <a:latin typeface="Calibri" panose="020F0502020204030204" pitchFamily="34" charset="0"/>
              </a:rPr>
              <a:t>prem</a:t>
            </a:r>
            <a:r>
              <a:rPr lang="en-US" sz="1800" b="0" i="0" u="none" strike="noStrike" baseline="0" dirty="0">
                <a:solidFill>
                  <a:srgbClr val="000000"/>
                </a:solidFill>
                <a:latin typeface="Calibri" panose="020F0502020204030204" pitchFamily="34" charset="0"/>
              </a:rPr>
              <a:t>=0.3, details=TRUE) </a:t>
            </a:r>
          </a:p>
        </p:txBody>
      </p:sp>
      <p:pic>
        <p:nvPicPr>
          <p:cNvPr id="6" name="Picture 5" descr="Shape&#10;&#10;Description automatically generated with medium confidence">
            <a:extLst>
              <a:ext uri="{FF2B5EF4-FFF2-40B4-BE49-F238E27FC236}">
                <a16:creationId xmlns:a16="http://schemas.microsoft.com/office/drawing/2014/main" id="{7A5A2238-F59D-B168-B9BA-A743C73249A0}"/>
              </a:ext>
            </a:extLst>
          </p:cNvPr>
          <p:cNvPicPr>
            <a:picLocks noChangeAspect="1"/>
          </p:cNvPicPr>
          <p:nvPr/>
        </p:nvPicPr>
        <p:blipFill rotWithShape="1">
          <a:blip r:embed="rId5">
            <a:extLst>
              <a:ext uri="{28A0092B-C50C-407E-A947-70E740481C1C}">
                <a14:useLocalDpi xmlns:a14="http://schemas.microsoft.com/office/drawing/2010/main" val="0"/>
              </a:ext>
            </a:extLst>
          </a:blip>
          <a:srcRect r="33744" b="8667"/>
          <a:stretch/>
        </p:blipFill>
        <p:spPr>
          <a:xfrm>
            <a:off x="10520483" y="25731"/>
            <a:ext cx="1666633" cy="490072"/>
          </a:xfrm>
          <a:prstGeom prst="rect">
            <a:avLst/>
          </a:prstGeom>
        </p:spPr>
      </p:pic>
      <p:pic>
        <p:nvPicPr>
          <p:cNvPr id="9" name="Graphic 8" descr="Right pointing backhand index outline">
            <a:extLst>
              <a:ext uri="{FF2B5EF4-FFF2-40B4-BE49-F238E27FC236}">
                <a16:creationId xmlns:a16="http://schemas.microsoft.com/office/drawing/2014/main" id="{5F9C0D54-C904-7F61-7F51-45D220A7525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11" name="TextBox 10">
            <a:extLst>
              <a:ext uri="{FF2B5EF4-FFF2-40B4-BE49-F238E27FC236}">
                <a16:creationId xmlns:a16="http://schemas.microsoft.com/office/drawing/2014/main" id="{7EC5AD71-02EE-B304-E4AC-727AC50787B8}"/>
              </a:ext>
            </a:extLst>
          </p:cNvPr>
          <p:cNvSpPr txBox="1"/>
          <p:nvPr/>
        </p:nvSpPr>
        <p:spPr>
          <a:xfrm>
            <a:off x="6490267" y="6352143"/>
            <a:ext cx="1302151" cy="369332"/>
          </a:xfrm>
          <a:prstGeom prst="rect">
            <a:avLst/>
          </a:prstGeom>
          <a:noFill/>
        </p:spPr>
        <p:txBody>
          <a:bodyPr wrap="none" rtlCol="0">
            <a:spAutoFit/>
          </a:bodyPr>
          <a:lstStyle/>
          <a:p>
            <a:r>
              <a:rPr lang="en-US" dirty="0"/>
              <a:t>Lecture_4.R</a:t>
            </a:r>
          </a:p>
        </p:txBody>
      </p:sp>
      <p:pic>
        <p:nvPicPr>
          <p:cNvPr id="3" name="Picture 2">
            <a:extLst>
              <a:ext uri="{FF2B5EF4-FFF2-40B4-BE49-F238E27FC236}">
                <a16:creationId xmlns:a16="http://schemas.microsoft.com/office/drawing/2014/main" id="{A4A487C2-9842-7791-3E90-70D5C853C037}"/>
              </a:ext>
            </a:extLst>
          </p:cNvPr>
          <p:cNvPicPr>
            <a:picLocks noChangeAspect="1"/>
          </p:cNvPicPr>
          <p:nvPr/>
        </p:nvPicPr>
        <p:blipFill>
          <a:blip r:embed="rId8"/>
          <a:stretch>
            <a:fillRect/>
          </a:stretch>
        </p:blipFill>
        <p:spPr>
          <a:xfrm>
            <a:off x="-7366" y="708209"/>
            <a:ext cx="5671813" cy="1848203"/>
          </a:xfrm>
          <a:prstGeom prst="rect">
            <a:avLst/>
          </a:prstGeom>
        </p:spPr>
      </p:pic>
      <p:pic>
        <p:nvPicPr>
          <p:cNvPr id="13" name="Picture 12">
            <a:extLst>
              <a:ext uri="{FF2B5EF4-FFF2-40B4-BE49-F238E27FC236}">
                <a16:creationId xmlns:a16="http://schemas.microsoft.com/office/drawing/2014/main" id="{FC331E4B-FA63-CAE7-A622-0E1C3FED1C8C}"/>
              </a:ext>
            </a:extLst>
          </p:cNvPr>
          <p:cNvPicPr>
            <a:picLocks noChangeAspect="1"/>
          </p:cNvPicPr>
          <p:nvPr/>
        </p:nvPicPr>
        <p:blipFill>
          <a:blip r:embed="rId9"/>
          <a:stretch>
            <a:fillRect/>
          </a:stretch>
        </p:blipFill>
        <p:spPr>
          <a:xfrm>
            <a:off x="10996" y="2652573"/>
            <a:ext cx="5664447" cy="1914439"/>
          </a:xfrm>
          <a:prstGeom prst="rect">
            <a:avLst/>
          </a:prstGeom>
        </p:spPr>
      </p:pic>
      <p:sp>
        <p:nvSpPr>
          <p:cNvPr id="2" name="Slide Number Placeholder 1">
            <a:extLst>
              <a:ext uri="{FF2B5EF4-FFF2-40B4-BE49-F238E27FC236}">
                <a16:creationId xmlns:a16="http://schemas.microsoft.com/office/drawing/2014/main" id="{4D2EB02C-2FC5-754A-E34B-CEBAB4EE338F}"/>
              </a:ext>
            </a:extLst>
          </p:cNvPr>
          <p:cNvSpPr>
            <a:spLocks noGrp="1"/>
          </p:cNvSpPr>
          <p:nvPr>
            <p:ph type="sldNum" sz="quarter" idx="12"/>
          </p:nvPr>
        </p:nvSpPr>
        <p:spPr/>
        <p:txBody>
          <a:bodyPr/>
          <a:lstStyle/>
          <a:p>
            <a:fld id="{998FC6E2-3800-4EB0-A18D-3856D6660061}" type="slidenum">
              <a:rPr lang="en-US" smtClean="0"/>
              <a:t>16</a:t>
            </a:fld>
            <a:endParaRPr lang="en-US"/>
          </a:p>
        </p:txBody>
      </p:sp>
      <p:pic>
        <p:nvPicPr>
          <p:cNvPr id="17" name="Picture 16">
            <a:extLst>
              <a:ext uri="{FF2B5EF4-FFF2-40B4-BE49-F238E27FC236}">
                <a16:creationId xmlns:a16="http://schemas.microsoft.com/office/drawing/2014/main" id="{F5EB46F8-E07D-A53A-2DBB-9CE1E2A4ACC0}"/>
              </a:ext>
            </a:extLst>
          </p:cNvPr>
          <p:cNvPicPr>
            <a:picLocks noChangeAspect="1"/>
          </p:cNvPicPr>
          <p:nvPr/>
        </p:nvPicPr>
        <p:blipFill>
          <a:blip r:embed="rId10"/>
          <a:stretch>
            <a:fillRect/>
          </a:stretch>
        </p:blipFill>
        <p:spPr>
          <a:xfrm>
            <a:off x="10996" y="4695895"/>
            <a:ext cx="5727331" cy="1656248"/>
          </a:xfrm>
          <a:prstGeom prst="rect">
            <a:avLst/>
          </a:prstGeom>
        </p:spPr>
      </p:pic>
    </p:spTree>
    <p:extLst>
      <p:ext uri="{BB962C8B-B14F-4D97-AF65-F5344CB8AC3E}">
        <p14:creationId xmlns:p14="http://schemas.microsoft.com/office/powerpoint/2010/main" val="2290198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17</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11</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17</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sp>
        <p:nvSpPr>
          <p:cNvPr id="9" name="TextBox 8">
            <a:extLst>
              <a:ext uri="{FF2B5EF4-FFF2-40B4-BE49-F238E27FC236}">
                <a16:creationId xmlns:a16="http://schemas.microsoft.com/office/drawing/2014/main" id="{5DF3EA4B-04BC-2944-1D7C-ECE8969E19A0}"/>
              </a:ext>
            </a:extLst>
          </p:cNvPr>
          <p:cNvSpPr txBox="1"/>
          <p:nvPr/>
        </p:nvSpPr>
        <p:spPr>
          <a:xfrm>
            <a:off x="5252883" y="1897783"/>
            <a:ext cx="6100916" cy="2554545"/>
          </a:xfrm>
          <a:prstGeom prst="rect">
            <a:avLst/>
          </a:prstGeom>
          <a:noFill/>
        </p:spPr>
        <p:txBody>
          <a:bodyPr wrap="square">
            <a:spAutoFit/>
          </a:bodyPr>
          <a:lstStyle/>
          <a:p>
            <a:r>
              <a:rPr lang="en-US" sz="2000" b="0" i="0" u="none" strike="noStrike" baseline="0" dirty="0">
                <a:solidFill>
                  <a:srgbClr val="000000"/>
                </a:solidFill>
                <a:latin typeface="Calibri" panose="020F0502020204030204" pitchFamily="34" charset="0"/>
              </a:rPr>
              <a:t>Use the CREDIT.CSV data.</a:t>
            </a:r>
          </a:p>
          <a:p>
            <a:endParaRPr lang="en-US" sz="2000" b="0" i="0" u="none" strike="noStrike" baseline="0" dirty="0">
              <a:solidFill>
                <a:srgbClr val="000000"/>
              </a:solidFill>
              <a:latin typeface="Calibri" panose="020F0502020204030204" pitchFamily="34" charset="0"/>
            </a:endParaRPr>
          </a:p>
          <a:p>
            <a:pPr marL="457200" indent="-457200">
              <a:buAutoNum type="alphaLcParenBoth"/>
            </a:pPr>
            <a:r>
              <a:rPr lang="en-US" sz="2000" b="0" i="0" u="none" strike="noStrike" baseline="0" dirty="0">
                <a:solidFill>
                  <a:srgbClr val="000000"/>
                </a:solidFill>
                <a:latin typeface="Calibri" panose="020F0502020204030204" pitchFamily="34" charset="0"/>
              </a:rPr>
              <a:t>Use </a:t>
            </a:r>
            <a:r>
              <a:rPr lang="en-US" sz="2000" b="1" i="0" u="none" strike="noStrike" baseline="0" dirty="0">
                <a:solidFill>
                  <a:srgbClr val="000000"/>
                </a:solidFill>
                <a:latin typeface="Calibri" panose="020F0502020204030204" pitchFamily="34" charset="0"/>
              </a:rPr>
              <a:t>backward </a:t>
            </a:r>
            <a:r>
              <a:rPr lang="en-US" sz="2000" b="1" dirty="0">
                <a:solidFill>
                  <a:srgbClr val="000000"/>
                </a:solidFill>
                <a:latin typeface="Calibri" panose="020F0502020204030204" pitchFamily="34" charset="0"/>
              </a:rPr>
              <a:t>elimination </a:t>
            </a:r>
            <a:r>
              <a:rPr lang="en-US" sz="2000" b="0" i="0" u="none" strike="noStrike" baseline="0" dirty="0">
                <a:solidFill>
                  <a:srgbClr val="000000"/>
                </a:solidFill>
                <a:latin typeface="Calibri" panose="020F0502020204030204" pitchFamily="34" charset="0"/>
              </a:rPr>
              <a:t>to identify potentially important predictor variables (make sure to specify which are qualitative).</a:t>
            </a:r>
          </a:p>
          <a:p>
            <a:pPr marL="457200" indent="-457200">
              <a:buFontTx/>
              <a:buAutoNum type="alphaLcParenBoth"/>
            </a:pPr>
            <a:r>
              <a:rPr lang="en-US" sz="2000" b="0" i="0" u="none" strike="noStrike" baseline="0" dirty="0">
                <a:solidFill>
                  <a:srgbClr val="000000"/>
                </a:solidFill>
                <a:latin typeface="Calibri" panose="020F0502020204030204" pitchFamily="34" charset="0"/>
              </a:rPr>
              <a:t>Use </a:t>
            </a:r>
            <a:r>
              <a:rPr lang="en-US" sz="2000" b="1" i="0" u="none" strike="noStrike" baseline="0" dirty="0">
                <a:solidFill>
                  <a:srgbClr val="000000"/>
                </a:solidFill>
                <a:latin typeface="Calibri" panose="020F0502020204030204" pitchFamily="34" charset="0"/>
              </a:rPr>
              <a:t>forward selection </a:t>
            </a:r>
            <a:r>
              <a:rPr lang="en-US" sz="2000" b="0" i="0" u="none" strike="noStrike" baseline="0" dirty="0">
                <a:solidFill>
                  <a:srgbClr val="000000"/>
                </a:solidFill>
                <a:latin typeface="Calibri" panose="020F0502020204030204" pitchFamily="34" charset="0"/>
              </a:rPr>
              <a:t>to identify potentially important predictor variables. </a:t>
            </a:r>
          </a:p>
          <a:p>
            <a:pPr marL="457200" indent="-457200">
              <a:buFontTx/>
              <a:buAutoNum type="alphaLcParenBoth"/>
            </a:pPr>
            <a:r>
              <a:rPr lang="en-US" sz="2000" b="0" i="0" u="none" strike="noStrike" baseline="0" dirty="0">
                <a:solidFill>
                  <a:srgbClr val="000000"/>
                </a:solidFill>
                <a:latin typeface="Calibri" panose="020F0502020204030204" pitchFamily="34" charset="0"/>
              </a:rPr>
              <a:t>Are the results the same? </a:t>
            </a:r>
          </a:p>
        </p:txBody>
      </p:sp>
    </p:spTree>
    <p:extLst>
      <p:ext uri="{BB962C8B-B14F-4D97-AF65-F5344CB8AC3E}">
        <p14:creationId xmlns:p14="http://schemas.microsoft.com/office/powerpoint/2010/main" val="7967163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11</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18</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pic>
        <p:nvPicPr>
          <p:cNvPr id="3" name="Picture 2">
            <a:extLst>
              <a:ext uri="{FF2B5EF4-FFF2-40B4-BE49-F238E27FC236}">
                <a16:creationId xmlns:a16="http://schemas.microsoft.com/office/drawing/2014/main" id="{295C97AE-FB43-F8A7-EAEC-FD737D46EA6B}"/>
              </a:ext>
            </a:extLst>
          </p:cNvPr>
          <p:cNvPicPr>
            <a:picLocks noChangeAspect="1"/>
          </p:cNvPicPr>
          <p:nvPr/>
        </p:nvPicPr>
        <p:blipFill rotWithShape="1">
          <a:blip r:embed="rId7"/>
          <a:srcRect t="1389" b="57160"/>
          <a:stretch/>
        </p:blipFill>
        <p:spPr>
          <a:xfrm>
            <a:off x="5230761" y="1599406"/>
            <a:ext cx="6465520" cy="1636417"/>
          </a:xfrm>
          <a:prstGeom prst="rect">
            <a:avLst/>
          </a:prstGeom>
        </p:spPr>
      </p:pic>
      <p:sp>
        <p:nvSpPr>
          <p:cNvPr id="10" name="TextBox 9">
            <a:extLst>
              <a:ext uri="{FF2B5EF4-FFF2-40B4-BE49-F238E27FC236}">
                <a16:creationId xmlns:a16="http://schemas.microsoft.com/office/drawing/2014/main" id="{3D2F1E07-C5BB-7E8B-D0CB-BBE0FC93805E}"/>
              </a:ext>
            </a:extLst>
          </p:cNvPr>
          <p:cNvSpPr txBox="1"/>
          <p:nvPr/>
        </p:nvSpPr>
        <p:spPr>
          <a:xfrm>
            <a:off x="5193984" y="3225148"/>
            <a:ext cx="6539070" cy="461665"/>
          </a:xfrm>
          <a:prstGeom prst="rect">
            <a:avLst/>
          </a:prstGeom>
          <a:noFill/>
        </p:spPr>
        <p:txBody>
          <a:bodyPr wrap="square">
            <a:spAutoFit/>
          </a:bodyPr>
          <a:lstStyle/>
          <a:p>
            <a:r>
              <a:rPr lang="en-US" sz="1200" dirty="0"/>
              <a:t>backward_model=lm(Balance ~ Income+Limit+Rating+Cards+Age+factor(Gender)+factor(Student), data=credit)</a:t>
            </a:r>
          </a:p>
        </p:txBody>
      </p:sp>
      <p:pic>
        <p:nvPicPr>
          <p:cNvPr id="11" name="Picture 10">
            <a:extLst>
              <a:ext uri="{FF2B5EF4-FFF2-40B4-BE49-F238E27FC236}">
                <a16:creationId xmlns:a16="http://schemas.microsoft.com/office/drawing/2014/main" id="{3BAF58D8-7487-B3B4-BF24-8BE34214DD1F}"/>
              </a:ext>
            </a:extLst>
          </p:cNvPr>
          <p:cNvPicPr>
            <a:picLocks noChangeAspect="1"/>
          </p:cNvPicPr>
          <p:nvPr/>
        </p:nvPicPr>
        <p:blipFill rotWithShape="1">
          <a:blip r:embed="rId7"/>
          <a:srcRect t="42794" b="1"/>
          <a:stretch/>
        </p:blipFill>
        <p:spPr>
          <a:xfrm>
            <a:off x="5267533" y="3686813"/>
            <a:ext cx="6465521" cy="2258396"/>
          </a:xfrm>
          <a:prstGeom prst="rect">
            <a:avLst/>
          </a:prstGeom>
        </p:spPr>
      </p:pic>
      <p:sp>
        <p:nvSpPr>
          <p:cNvPr id="12" name="TextBox 11">
            <a:extLst>
              <a:ext uri="{FF2B5EF4-FFF2-40B4-BE49-F238E27FC236}">
                <a16:creationId xmlns:a16="http://schemas.microsoft.com/office/drawing/2014/main" id="{20539A5F-B922-548E-3A52-A08A33D145BC}"/>
              </a:ext>
            </a:extLst>
          </p:cNvPr>
          <p:cNvSpPr txBox="1"/>
          <p:nvPr/>
        </p:nvSpPr>
        <p:spPr>
          <a:xfrm>
            <a:off x="5341065" y="5912588"/>
            <a:ext cx="6539070" cy="461665"/>
          </a:xfrm>
          <a:prstGeom prst="rect">
            <a:avLst/>
          </a:prstGeom>
          <a:noFill/>
        </p:spPr>
        <p:txBody>
          <a:bodyPr wrap="square">
            <a:spAutoFit/>
          </a:bodyPr>
          <a:lstStyle/>
          <a:p>
            <a:r>
              <a:rPr lang="en-US" sz="1200" dirty="0"/>
              <a:t>forward_model=lm(Balance ~ Rating+Income+Factor(student)+Limit+Cards+Age+factor(Gender), data=credit)</a:t>
            </a:r>
          </a:p>
        </p:txBody>
      </p:sp>
    </p:spTree>
    <p:extLst>
      <p:ext uri="{BB962C8B-B14F-4D97-AF65-F5344CB8AC3E}">
        <p14:creationId xmlns:p14="http://schemas.microsoft.com/office/powerpoint/2010/main" val="33230618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19</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12</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19</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sp>
        <p:nvSpPr>
          <p:cNvPr id="9" name="TextBox 8">
            <a:extLst>
              <a:ext uri="{FF2B5EF4-FFF2-40B4-BE49-F238E27FC236}">
                <a16:creationId xmlns:a16="http://schemas.microsoft.com/office/drawing/2014/main" id="{5DF3EA4B-04BC-2944-1D7C-ECE8969E19A0}"/>
              </a:ext>
            </a:extLst>
          </p:cNvPr>
          <p:cNvSpPr txBox="1"/>
          <p:nvPr/>
        </p:nvSpPr>
        <p:spPr>
          <a:xfrm>
            <a:off x="5252883" y="1897783"/>
            <a:ext cx="6100916" cy="2246769"/>
          </a:xfrm>
          <a:prstGeom prst="rect">
            <a:avLst/>
          </a:prstGeom>
          <a:noFill/>
        </p:spPr>
        <p:txBody>
          <a:bodyPr wrap="square">
            <a:spAutoFit/>
          </a:bodyPr>
          <a:lstStyle/>
          <a:p>
            <a:r>
              <a:rPr lang="en-US" sz="2000" b="0" i="0" u="none" strike="noStrike" baseline="0" dirty="0">
                <a:solidFill>
                  <a:srgbClr val="000000"/>
                </a:solidFill>
                <a:latin typeface="Calibri" panose="020F0502020204030204" pitchFamily="34" charset="0"/>
              </a:rPr>
              <a:t>Use the CREDIT.CSV data.</a:t>
            </a:r>
          </a:p>
          <a:p>
            <a:endParaRPr lang="en-US" sz="2000" b="0" i="0" u="none" strike="noStrike" baseline="0" dirty="0">
              <a:solidFill>
                <a:srgbClr val="000000"/>
              </a:solidFill>
              <a:latin typeface="Calibri" panose="020F0502020204030204" pitchFamily="34" charset="0"/>
            </a:endParaRPr>
          </a:p>
          <a:p>
            <a:pPr marL="457200" indent="-457200">
              <a:buFont typeface="+mj-lt"/>
              <a:buAutoNum type="alphaLcParenR"/>
            </a:pPr>
            <a:r>
              <a:rPr lang="en-US" sz="2000" dirty="0">
                <a:solidFill>
                  <a:srgbClr val="000000"/>
                </a:solidFill>
                <a:latin typeface="Calibri" panose="020F0502020204030204" pitchFamily="34" charset="0"/>
              </a:rPr>
              <a:t>U</a:t>
            </a:r>
            <a:r>
              <a:rPr lang="en-US" sz="2000" b="0" i="0" u="none" strike="noStrike" baseline="0" dirty="0">
                <a:solidFill>
                  <a:srgbClr val="000000"/>
                </a:solidFill>
                <a:latin typeface="Calibri" panose="020F0502020204030204" pitchFamily="34" charset="0"/>
              </a:rPr>
              <a:t>se </a:t>
            </a:r>
            <a:r>
              <a:rPr lang="en-US" sz="2000" b="1" i="0" u="none" strike="noStrike" baseline="0" dirty="0">
                <a:solidFill>
                  <a:srgbClr val="000000"/>
                </a:solidFill>
                <a:latin typeface="Calibri" panose="020F0502020204030204" pitchFamily="34" charset="0"/>
              </a:rPr>
              <a:t>stepwise regression </a:t>
            </a:r>
            <a:r>
              <a:rPr lang="en-US" sz="2000" b="0" i="0" u="none" strike="noStrike" baseline="0" dirty="0">
                <a:solidFill>
                  <a:srgbClr val="000000"/>
                </a:solidFill>
                <a:latin typeface="Calibri" panose="020F0502020204030204" pitchFamily="34" charset="0"/>
              </a:rPr>
              <a:t>to find the potentially important independent variables for predicting credit card balance. (make sure to specify which are qualitative).</a:t>
            </a:r>
          </a:p>
          <a:p>
            <a:pPr marL="457200" indent="-457200">
              <a:buFont typeface="+mj-lt"/>
              <a:buAutoNum type="alphaLcParenR"/>
            </a:pPr>
            <a:r>
              <a:rPr lang="en-US" sz="2000" dirty="0">
                <a:solidFill>
                  <a:srgbClr val="000000"/>
                </a:solidFill>
                <a:latin typeface="Calibri" panose="020F0502020204030204" pitchFamily="34" charset="0"/>
              </a:rPr>
              <a:t>Is the result the same as the previous two approach? </a:t>
            </a:r>
            <a:endParaRPr lang="en-US" sz="2000" b="0" i="0" u="none" strike="noStrike" baseline="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2068207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8: </a:t>
            </a:r>
            <a:r>
              <a:rPr lang="en-CA" sz="1900" dirty="0">
                <a:effectLst/>
                <a:latin typeface="Calibri" panose="020F0502020204030204" pitchFamily="34" charset="0"/>
                <a:ea typeface="SimSun" panose="02010600030101010101" pitchFamily="2" charset="-122"/>
              </a:rPr>
              <a:t>Multiple regression diagnostics: data transformation</a:t>
            </a: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9: </a:t>
            </a:r>
            <a:r>
              <a:rPr lang="en-CA" sz="1900" dirty="0">
                <a:effectLst/>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20</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12</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20</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sp>
        <p:nvSpPr>
          <p:cNvPr id="5" name="TextBox 4">
            <a:extLst>
              <a:ext uri="{FF2B5EF4-FFF2-40B4-BE49-F238E27FC236}">
                <a16:creationId xmlns:a16="http://schemas.microsoft.com/office/drawing/2014/main" id="{29FC2CAD-7389-D167-DD49-70DAE730F408}"/>
              </a:ext>
            </a:extLst>
          </p:cNvPr>
          <p:cNvSpPr txBox="1"/>
          <p:nvPr/>
        </p:nvSpPr>
        <p:spPr>
          <a:xfrm>
            <a:off x="5084783" y="3931187"/>
            <a:ext cx="6539070" cy="461665"/>
          </a:xfrm>
          <a:prstGeom prst="rect">
            <a:avLst/>
          </a:prstGeom>
          <a:noFill/>
        </p:spPr>
        <p:txBody>
          <a:bodyPr wrap="square">
            <a:spAutoFit/>
          </a:bodyPr>
          <a:lstStyle/>
          <a:p>
            <a:r>
              <a:rPr lang="en-US" sz="1200" dirty="0"/>
              <a:t>stepwise_model=lm(Balance ~ </a:t>
            </a:r>
            <a:r>
              <a:rPr lang="en-US" sz="1200" dirty="0" err="1"/>
              <a:t>Rating+Income+factor</a:t>
            </a:r>
            <a:r>
              <a:rPr lang="en-US" sz="1200" dirty="0"/>
              <a:t>(student)+Limit+Cards+Age+factor(Gender), data=credit)</a:t>
            </a:r>
          </a:p>
        </p:txBody>
      </p:sp>
      <p:sp>
        <p:nvSpPr>
          <p:cNvPr id="10" name="TextBox 9">
            <a:extLst>
              <a:ext uri="{FF2B5EF4-FFF2-40B4-BE49-F238E27FC236}">
                <a16:creationId xmlns:a16="http://schemas.microsoft.com/office/drawing/2014/main" id="{20312695-2BBF-3AC2-307B-DD61CEF2BBAC}"/>
              </a:ext>
            </a:extLst>
          </p:cNvPr>
          <p:cNvSpPr txBox="1"/>
          <p:nvPr/>
        </p:nvSpPr>
        <p:spPr>
          <a:xfrm>
            <a:off x="5084783" y="4491544"/>
            <a:ext cx="6661740" cy="461665"/>
          </a:xfrm>
          <a:prstGeom prst="rect">
            <a:avLst/>
          </a:prstGeom>
          <a:noFill/>
        </p:spPr>
        <p:txBody>
          <a:bodyPr wrap="square">
            <a:spAutoFit/>
          </a:bodyPr>
          <a:lstStyle/>
          <a:p>
            <a:r>
              <a:rPr lang="en-US" sz="1200" dirty="0"/>
              <a:t>forward_model=lm(Balance ~ </a:t>
            </a:r>
            <a:r>
              <a:rPr lang="en-US" sz="1200" dirty="0" err="1"/>
              <a:t>Rating+Income+factor</a:t>
            </a:r>
            <a:r>
              <a:rPr lang="en-US" sz="1200" dirty="0"/>
              <a:t>(student)+Limit+Cards+Age+factor(Gender), data=credit)</a:t>
            </a:r>
          </a:p>
        </p:txBody>
      </p:sp>
      <p:pic>
        <p:nvPicPr>
          <p:cNvPr id="9" name="Picture 8">
            <a:extLst>
              <a:ext uri="{FF2B5EF4-FFF2-40B4-BE49-F238E27FC236}">
                <a16:creationId xmlns:a16="http://schemas.microsoft.com/office/drawing/2014/main" id="{6DD86F2C-9C75-D00A-959B-6053817C5C2A}"/>
              </a:ext>
            </a:extLst>
          </p:cNvPr>
          <p:cNvPicPr>
            <a:picLocks noChangeAspect="1"/>
          </p:cNvPicPr>
          <p:nvPr/>
        </p:nvPicPr>
        <p:blipFill rotWithShape="1">
          <a:blip r:embed="rId7"/>
          <a:srcRect t="2096"/>
          <a:stretch/>
        </p:blipFill>
        <p:spPr>
          <a:xfrm>
            <a:off x="5100549" y="1960341"/>
            <a:ext cx="6661740" cy="1864406"/>
          </a:xfrm>
          <a:prstGeom prst="rect">
            <a:avLst/>
          </a:prstGeom>
        </p:spPr>
      </p:pic>
    </p:spTree>
    <p:extLst>
      <p:ext uri="{BB962C8B-B14F-4D97-AF65-F5344CB8AC3E}">
        <p14:creationId xmlns:p14="http://schemas.microsoft.com/office/powerpoint/2010/main" val="3285813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up of coffee with a heart design in the foam&#10;&#10;Description automatically generated with low confidence">
            <a:extLst>
              <a:ext uri="{FF2B5EF4-FFF2-40B4-BE49-F238E27FC236}">
                <a16:creationId xmlns:a16="http://schemas.microsoft.com/office/drawing/2014/main" id="{577F05AA-CDF5-A33C-06BB-58367BB8650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366" t="14355" r="-1" b="6443"/>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Coffee break</a:t>
            </a: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C3480A-21BD-E2A8-4552-61B25D2DEC61}"/>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defRPr/>
            </a:pPr>
            <a:fld id="{998FC6E2-3800-4EB0-A18D-3856D6660061}" type="slidenum">
              <a:rPr lang="en-US">
                <a:solidFill>
                  <a:schemeClr val="tx1"/>
                </a:solidFill>
                <a:latin typeface="Calibri" panose="020F0502020204030204"/>
              </a:rPr>
              <a:pPr>
                <a:spcAft>
                  <a:spcPts val="600"/>
                </a:spcAft>
                <a:defRPr/>
              </a:pPr>
              <a:t>21</a:t>
            </a:fld>
            <a:endParaRPr lang="en-US">
              <a:solidFill>
                <a:schemeClr val="tx1"/>
              </a:solidFill>
              <a:latin typeface="Calibri" panose="020F0502020204030204"/>
            </a:endParaRPr>
          </a:p>
        </p:txBody>
      </p:sp>
      <p:sp>
        <p:nvSpPr>
          <p:cNvPr id="4" name="TextBox 3">
            <a:extLst>
              <a:ext uri="{FF2B5EF4-FFF2-40B4-BE49-F238E27FC236}">
                <a16:creationId xmlns:a16="http://schemas.microsoft.com/office/drawing/2014/main" id="{257B63DB-CE18-DB09-5223-DF27E0A8E5F3}"/>
              </a:ext>
            </a:extLst>
          </p:cNvPr>
          <p:cNvSpPr txBox="1"/>
          <p:nvPr/>
        </p:nvSpPr>
        <p:spPr>
          <a:xfrm>
            <a:off x="98849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mmons.wikimedia.org/wiki/File:Coffee_break_(3457656569).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Tree>
    <p:extLst>
      <p:ext uri="{BB962C8B-B14F-4D97-AF65-F5344CB8AC3E}">
        <p14:creationId xmlns:p14="http://schemas.microsoft.com/office/powerpoint/2010/main" val="5526598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7A10AC6F-D73C-4E49-8F25-ACFF1E73CBB4}"/>
              </a:ext>
            </a:extLst>
          </p:cNvPr>
          <p:cNvSpPr>
            <a:spLocks noGrp="1"/>
          </p:cNvSpPr>
          <p:nvPr>
            <p:ph type="title"/>
          </p:nvPr>
        </p:nvSpPr>
        <p:spPr>
          <a:xfrm>
            <a:off x="449578" y="560881"/>
            <a:ext cx="9795638" cy="654970"/>
          </a:xfrm>
        </p:spPr>
        <p:txBody>
          <a:bodyPr vert="horz" lIns="91440" tIns="45720" rIns="91440" bIns="45720" rtlCol="0" anchor="b">
            <a:normAutofit/>
          </a:bodyPr>
          <a:lstStyle/>
          <a:p>
            <a:pPr algn="ctr"/>
            <a:r>
              <a:rPr lang="en-US" sz="4000" dirty="0">
                <a:solidFill>
                  <a:srgbClr val="0070C0"/>
                </a:solidFill>
                <a:latin typeface="+mj-lt"/>
              </a:rPr>
              <a:t>All Possible Regressions Selection </a:t>
            </a:r>
            <a:r>
              <a:rPr lang="en-US" sz="4000" dirty="0">
                <a:solidFill>
                  <a:schemeClr val="accent1"/>
                </a:solidFill>
              </a:rPr>
              <a:t>Criteria</a:t>
            </a:r>
            <a:endParaRPr lang="en-US" sz="4000" dirty="0">
              <a:solidFill>
                <a:srgbClr val="0070C0"/>
              </a:solidFill>
              <a:latin typeface="+mj-lt"/>
            </a:endParaRPr>
          </a:p>
        </p:txBody>
      </p:sp>
      <p:pic>
        <p:nvPicPr>
          <p:cNvPr id="7" name="Picture 6">
            <a:extLst>
              <a:ext uri="{FF2B5EF4-FFF2-40B4-BE49-F238E27FC236}">
                <a16:creationId xmlns:a16="http://schemas.microsoft.com/office/drawing/2014/main" id="{E7E68940-FEAB-4A20-BD9A-22D04392DF23}"/>
              </a:ext>
            </a:extLst>
          </p:cNvPr>
          <p:cNvPicPr>
            <a:picLocks noChangeAspect="1"/>
          </p:cNvPicPr>
          <p:nvPr/>
        </p:nvPicPr>
        <p:blipFill>
          <a:blip r:embed="rId3"/>
          <a:stretch>
            <a:fillRect/>
          </a:stretch>
        </p:blipFill>
        <p:spPr>
          <a:xfrm>
            <a:off x="343277" y="1514839"/>
            <a:ext cx="5751198" cy="3939570"/>
          </a:xfrm>
          <a:prstGeom prst="rect">
            <a:avLst/>
          </a:prstGeom>
        </p:spPr>
      </p:pic>
      <p:pic>
        <p:nvPicPr>
          <p:cNvPr id="8" name="Picture 7">
            <a:extLst>
              <a:ext uri="{FF2B5EF4-FFF2-40B4-BE49-F238E27FC236}">
                <a16:creationId xmlns:a16="http://schemas.microsoft.com/office/drawing/2014/main" id="{2AAB38E3-D097-4FE5-B94C-B6AA7B9BB738}"/>
              </a:ext>
            </a:extLst>
          </p:cNvPr>
          <p:cNvPicPr>
            <a:picLocks noChangeAspect="1"/>
          </p:cNvPicPr>
          <p:nvPr/>
        </p:nvPicPr>
        <p:blipFill>
          <a:blip r:embed="rId4"/>
          <a:stretch>
            <a:fillRect/>
          </a:stretch>
        </p:blipFill>
        <p:spPr>
          <a:xfrm>
            <a:off x="6059156" y="1494133"/>
            <a:ext cx="5890199" cy="3961159"/>
          </a:xfrm>
          <a:prstGeom prst="rect">
            <a:avLst/>
          </a:prstGeom>
        </p:spPr>
      </p:pic>
      <p:sp>
        <p:nvSpPr>
          <p:cNvPr id="4" name="Slide Number Placeholder 3">
            <a:extLst>
              <a:ext uri="{FF2B5EF4-FFF2-40B4-BE49-F238E27FC236}">
                <a16:creationId xmlns:a16="http://schemas.microsoft.com/office/drawing/2014/main" id="{0BD16DD7-798D-4615-8A66-A33E216D0214}"/>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C35FCF4-C3EF-BD43-82E0-05BC237DAD2A}" type="slidenum">
              <a:rPr lang="en-US" sz="1200" smtClean="0">
                <a:solidFill>
                  <a:schemeClr val="tx1">
                    <a:tint val="75000"/>
                  </a:schemeClr>
                </a:solidFill>
              </a:rPr>
              <a:pPr>
                <a:spcAft>
                  <a:spcPts val="600"/>
                </a:spcAft>
              </a:pPr>
              <a:t>22</a:t>
            </a:fld>
            <a:endParaRPr lang="en-US" sz="1200">
              <a:solidFill>
                <a:schemeClr val="tx1">
                  <a:tint val="75000"/>
                </a:schemeClr>
              </a:solidFill>
            </a:endParaRPr>
          </a:p>
        </p:txBody>
      </p:sp>
      <p:sp>
        <p:nvSpPr>
          <p:cNvPr id="10" name="TextBox 9">
            <a:extLst>
              <a:ext uri="{FF2B5EF4-FFF2-40B4-BE49-F238E27FC236}">
                <a16:creationId xmlns:a16="http://schemas.microsoft.com/office/drawing/2014/main" id="{464BBB55-A4A3-0706-CCCB-0957132C0F63}"/>
              </a:ext>
            </a:extLst>
          </p:cNvPr>
          <p:cNvSpPr txBox="1"/>
          <p:nvPr/>
        </p:nvSpPr>
        <p:spPr>
          <a:xfrm>
            <a:off x="343277" y="5617686"/>
            <a:ext cx="9268243" cy="1077218"/>
          </a:xfrm>
          <a:prstGeom prst="rect">
            <a:avLst/>
          </a:prstGeom>
          <a:noFill/>
        </p:spPr>
        <p:txBody>
          <a:bodyPr wrap="none" rtlCol="0">
            <a:spAutoFit/>
          </a:bodyPr>
          <a:lstStyle/>
          <a:p>
            <a:r>
              <a:rPr lang="en-US" sz="1600" dirty="0">
                <a:solidFill>
                  <a:schemeClr val="accent1"/>
                </a:solidFill>
              </a:rPr>
              <a:t>Hen, these are outdated! We have a powerful tool that is CV MSE! DAAG, CVlm() </a:t>
            </a:r>
          </a:p>
          <a:p>
            <a:r>
              <a:rPr lang="en-US" sz="1600" dirty="0">
                <a:solidFill>
                  <a:schemeClr val="accent1"/>
                </a:solidFill>
              </a:rPr>
              <a:t>That’s the point of view of machine learning engineers and data analysts. </a:t>
            </a:r>
          </a:p>
          <a:p>
            <a:r>
              <a:rPr lang="en-US" sz="1600" dirty="0">
                <a:solidFill>
                  <a:schemeClr val="accent1"/>
                </a:solidFill>
              </a:rPr>
              <a:t>But statisticians sometimes still use these criteria as they are more focused on attributes of parameters</a:t>
            </a:r>
          </a:p>
          <a:p>
            <a:r>
              <a:rPr lang="en-US" sz="1600" dirty="0">
                <a:solidFill>
                  <a:schemeClr val="accent1"/>
                </a:solidFill>
              </a:rPr>
              <a:t>Besides, cross validation works better with a lot of samples. Sometimes, we only have a few samples (n&lt;500). </a:t>
            </a:r>
          </a:p>
        </p:txBody>
      </p:sp>
      <p:grpSp>
        <p:nvGrpSpPr>
          <p:cNvPr id="18" name="Group 17">
            <a:extLst>
              <a:ext uri="{FF2B5EF4-FFF2-40B4-BE49-F238E27FC236}">
                <a16:creationId xmlns:a16="http://schemas.microsoft.com/office/drawing/2014/main" id="{5C09BB38-4E3E-34D0-311F-83EF23E31C80}"/>
              </a:ext>
            </a:extLst>
          </p:cNvPr>
          <p:cNvGrpSpPr/>
          <p:nvPr/>
        </p:nvGrpSpPr>
        <p:grpSpPr>
          <a:xfrm>
            <a:off x="3840480" y="2711239"/>
            <a:ext cx="2321141" cy="2188589"/>
            <a:chOff x="3840480" y="2711239"/>
            <a:chExt cx="2321141" cy="2188589"/>
          </a:xfrm>
        </p:grpSpPr>
        <p:sp>
          <p:nvSpPr>
            <p:cNvPr id="11" name="TextBox 10">
              <a:extLst>
                <a:ext uri="{FF2B5EF4-FFF2-40B4-BE49-F238E27FC236}">
                  <a16:creationId xmlns:a16="http://schemas.microsoft.com/office/drawing/2014/main" id="{EAFC1064-EA7E-ABBA-432E-ED3114CBEA72}"/>
                </a:ext>
              </a:extLst>
            </p:cNvPr>
            <p:cNvSpPr txBox="1"/>
            <p:nvPr/>
          </p:nvSpPr>
          <p:spPr>
            <a:xfrm>
              <a:off x="4241112" y="3668350"/>
              <a:ext cx="1818043"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1400" dirty="0"/>
                <a:t>Adjusted based on the number of predictors</a:t>
              </a:r>
            </a:p>
          </p:txBody>
        </p:sp>
        <p:cxnSp>
          <p:nvCxnSpPr>
            <p:cNvPr id="13" name="Straight Arrow Connector 12">
              <a:extLst>
                <a:ext uri="{FF2B5EF4-FFF2-40B4-BE49-F238E27FC236}">
                  <a16:creationId xmlns:a16="http://schemas.microsoft.com/office/drawing/2014/main" id="{0C64F12D-5752-90B2-6441-2F680112FC81}"/>
                </a:ext>
              </a:extLst>
            </p:cNvPr>
            <p:cNvCxnSpPr/>
            <p:nvPr/>
          </p:nvCxnSpPr>
          <p:spPr>
            <a:xfrm flipV="1">
              <a:off x="5773809" y="2711239"/>
              <a:ext cx="285346" cy="968181"/>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cxnSp>
          <p:nvCxnSpPr>
            <p:cNvPr id="15" name="Straight Arrow Connector 14">
              <a:extLst>
                <a:ext uri="{FF2B5EF4-FFF2-40B4-BE49-F238E27FC236}">
                  <a16:creationId xmlns:a16="http://schemas.microsoft.com/office/drawing/2014/main" id="{5CB0B778-B4E8-6493-7F29-DB2B78686551}"/>
                </a:ext>
              </a:extLst>
            </p:cNvPr>
            <p:cNvCxnSpPr/>
            <p:nvPr/>
          </p:nvCxnSpPr>
          <p:spPr>
            <a:xfrm>
              <a:off x="5760988" y="4206138"/>
              <a:ext cx="400633" cy="693690"/>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cxnSp>
          <p:nvCxnSpPr>
            <p:cNvPr id="17" name="Straight Arrow Connector 16">
              <a:extLst>
                <a:ext uri="{FF2B5EF4-FFF2-40B4-BE49-F238E27FC236}">
                  <a16:creationId xmlns:a16="http://schemas.microsoft.com/office/drawing/2014/main" id="{48EEB7FF-685A-3603-5DAB-96C3D1819B05}"/>
                </a:ext>
              </a:extLst>
            </p:cNvPr>
            <p:cNvCxnSpPr/>
            <p:nvPr/>
          </p:nvCxnSpPr>
          <p:spPr>
            <a:xfrm flipH="1">
              <a:off x="3840480" y="3906362"/>
              <a:ext cx="400632" cy="0"/>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grpSp>
      <p:pic>
        <p:nvPicPr>
          <p:cNvPr id="19" name="Picture 18" descr="Shape&#10;&#10;Description automatically generated with medium confidence">
            <a:extLst>
              <a:ext uri="{FF2B5EF4-FFF2-40B4-BE49-F238E27FC236}">
                <a16:creationId xmlns:a16="http://schemas.microsoft.com/office/drawing/2014/main" id="{A3643A1E-8548-92B2-8845-F90855B7EC5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509716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ElbowGreasevsMotozilla | Penworthy Prebound Books">
            <a:extLst>
              <a:ext uri="{FF2B5EF4-FFF2-40B4-BE49-F238E27FC236}">
                <a16:creationId xmlns:a16="http://schemas.microsoft.com/office/drawing/2014/main" id="{D94F9C3E-C770-4110-C0BA-0A641B88606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B1BF7076-5F4F-F0BF-E89F-4EA2604489DB}"/>
              </a:ext>
            </a:extLst>
          </p:cNvPr>
          <p:cNvSpPr>
            <a:spLocks noGrp="1"/>
          </p:cNvSpPr>
          <p:nvPr>
            <p:ph type="sldNum" sz="quarter" idx="12"/>
          </p:nvPr>
        </p:nvSpPr>
        <p:spPr/>
        <p:txBody>
          <a:bodyPr/>
          <a:lstStyle/>
          <a:p>
            <a:fld id="{998FC6E2-3800-4EB0-A18D-3856D6660061}" type="slidenum">
              <a:rPr lang="en-US" smtClean="0"/>
              <a:t>23</a:t>
            </a:fld>
            <a:endParaRPr lang="en-US"/>
          </a:p>
        </p:txBody>
      </p:sp>
    </p:spTree>
    <p:extLst>
      <p:ext uri="{BB962C8B-B14F-4D97-AF65-F5344CB8AC3E}">
        <p14:creationId xmlns:p14="http://schemas.microsoft.com/office/powerpoint/2010/main" val="38364274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Criteria for model selection</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24</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25625"/>
            <a:ext cx="8486775" cy="3341686"/>
          </a:xfrm>
        </p:spPr>
        <p:txBody>
          <a:bodyPr>
            <a:normAutofit lnSpcReduction="10000"/>
          </a:bodyPr>
          <a:lstStyle/>
          <a:p>
            <a:r>
              <a:rPr lang="en-CA" sz="2400" dirty="0"/>
              <a:t>𝑅</a:t>
            </a:r>
            <a:r>
              <a:rPr lang="en-CA" sz="2400" baseline="30000" dirty="0"/>
              <a:t>2</a:t>
            </a:r>
            <a:r>
              <a:rPr lang="en-CA" sz="2400" dirty="0"/>
              <a:t> Criterion the multiple coefficient of determination </a:t>
            </a:r>
          </a:p>
          <a:p>
            <a:endParaRPr lang="en-CA" sz="2400" dirty="0"/>
          </a:p>
          <a:p>
            <a:pPr marL="0" indent="0">
              <a:buNone/>
            </a:pPr>
            <a:endParaRPr lang="en-CA" sz="2400" dirty="0"/>
          </a:p>
          <a:p>
            <a:pPr marL="0" indent="0">
              <a:buNone/>
            </a:pPr>
            <a:endParaRPr lang="en-CA" sz="2400" dirty="0"/>
          </a:p>
          <a:p>
            <a:endParaRPr lang="en-CA" sz="2400" dirty="0"/>
          </a:p>
          <a:p>
            <a:r>
              <a:rPr lang="en-CA" sz="2400" dirty="0"/>
              <a:t>R</a:t>
            </a:r>
            <a:r>
              <a:rPr lang="en-CA" sz="2400" baseline="30000" dirty="0"/>
              <a:t>2 </a:t>
            </a:r>
            <a:r>
              <a:rPr lang="en-CA" sz="2400" dirty="0"/>
              <a:t>will increase when independent variables are added to the model. Therefore, the model that includes all 𝑝 independent variables 𝐸(𝑌)=𝛽</a:t>
            </a:r>
            <a:r>
              <a:rPr lang="en-CA" sz="2400" baseline="-25000" dirty="0"/>
              <a:t>0</a:t>
            </a:r>
            <a:r>
              <a:rPr lang="en-CA" sz="2400" dirty="0"/>
              <a:t>+𝛽</a:t>
            </a:r>
            <a:r>
              <a:rPr lang="en-CA" sz="2400" baseline="-25000" dirty="0"/>
              <a:t>1</a:t>
            </a:r>
            <a:r>
              <a:rPr lang="en-CA" sz="2400" dirty="0"/>
              <a:t>𝑋</a:t>
            </a:r>
            <a:r>
              <a:rPr lang="en-CA" sz="2400" baseline="-25000" dirty="0"/>
              <a:t>1</a:t>
            </a:r>
            <a:r>
              <a:rPr lang="en-CA" sz="2400" dirty="0"/>
              <a:t>+𝛽</a:t>
            </a:r>
            <a:r>
              <a:rPr lang="en-CA" sz="2400" baseline="-25000" dirty="0"/>
              <a:t>2</a:t>
            </a:r>
            <a:r>
              <a:rPr lang="en-CA" sz="2400" dirty="0"/>
              <a:t>𝑋</a:t>
            </a:r>
            <a:r>
              <a:rPr lang="en-CA" sz="2400" baseline="-25000" dirty="0"/>
              <a:t>2</a:t>
            </a:r>
            <a:r>
              <a:rPr lang="en-CA" sz="2400" dirty="0"/>
              <a:t>+...+𝛽</a:t>
            </a:r>
            <a:r>
              <a:rPr lang="en-CA" sz="2400" baseline="-25000" dirty="0"/>
              <a:t>𝑝</a:t>
            </a:r>
            <a:r>
              <a:rPr lang="en-CA" sz="2400" dirty="0"/>
              <a:t>𝑋</a:t>
            </a:r>
            <a:r>
              <a:rPr lang="en-CA" sz="2400" baseline="-25000" dirty="0"/>
              <a:t>𝑝</a:t>
            </a:r>
            <a:r>
              <a:rPr lang="en-CA" sz="2400" dirty="0"/>
              <a:t> will yield the largest 𝑅</a:t>
            </a:r>
            <a:r>
              <a:rPr lang="en-CA" sz="2400" baseline="30000" dirty="0"/>
              <a:t>2</a:t>
            </a:r>
            <a:r>
              <a:rPr lang="en-CA" sz="2400" dirty="0"/>
              <a:t>. </a:t>
            </a:r>
          </a:p>
          <a:p>
            <a:endParaRPr lang="en-CA" sz="2400" dirty="0"/>
          </a:p>
        </p:txBody>
      </p:sp>
      <p:pic>
        <p:nvPicPr>
          <p:cNvPr id="6" name="Picture 5" descr="Text&#10;&#10;Description automatically generated">
            <a:extLst>
              <a:ext uri="{FF2B5EF4-FFF2-40B4-BE49-F238E27FC236}">
                <a16:creationId xmlns:a16="http://schemas.microsoft.com/office/drawing/2014/main" id="{67B17C7C-B329-DF4A-BA31-A2A6E3C2FEA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8988" y="2546796"/>
            <a:ext cx="3513825" cy="1118687"/>
          </a:xfrm>
          <a:prstGeom prst="rect">
            <a:avLst/>
          </a:prstGeom>
        </p:spPr>
      </p:pic>
      <p:pic>
        <p:nvPicPr>
          <p:cNvPr id="2" name="Picture 2" descr="Linear Regression Explained with Python Examples - Data Analytics">
            <a:extLst>
              <a:ext uri="{FF2B5EF4-FFF2-40B4-BE49-F238E27FC236}">
                <a16:creationId xmlns:a16="http://schemas.microsoft.com/office/drawing/2014/main" id="{D6364A3A-7587-7646-E2DD-D66BEE34EC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47834" y="1221642"/>
            <a:ext cx="3725176" cy="26503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E491201F-96F4-6883-E0CD-BD6717399C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8" name="Slide Number Placeholder 11">
            <a:extLst>
              <a:ext uri="{FF2B5EF4-FFF2-40B4-BE49-F238E27FC236}">
                <a16:creationId xmlns:a16="http://schemas.microsoft.com/office/drawing/2014/main" id="{7CB42132-B263-292D-2D68-67EAEC1CF500}"/>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24</a:t>
            </a:fld>
            <a:endParaRPr lang="en-US"/>
          </a:p>
        </p:txBody>
      </p:sp>
    </p:spTree>
    <p:extLst>
      <p:ext uri="{BB962C8B-B14F-4D97-AF65-F5344CB8AC3E}">
        <p14:creationId xmlns:p14="http://schemas.microsoft.com/office/powerpoint/2010/main" val="3864001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RMSE or Adjusted R</a:t>
            </a:r>
            <a:r>
              <a:rPr lang="en-CA" baseline="30000" dirty="0">
                <a:solidFill>
                  <a:schemeClr val="accent1"/>
                </a:solidFill>
              </a:rPr>
              <a:t>2  </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25</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Adjusted 𝑅</a:t>
            </a:r>
            <a:r>
              <a:rPr lang="en-CA" baseline="30000" dirty="0"/>
              <a:t>2</a:t>
            </a:r>
            <a:r>
              <a:rPr lang="en-CA" dirty="0"/>
              <a:t> or RMSE Criterion</a:t>
            </a:r>
          </a:p>
          <a:p>
            <a:endParaRPr lang="en-CA" dirty="0"/>
          </a:p>
        </p:txBody>
      </p:sp>
      <p:pic>
        <p:nvPicPr>
          <p:cNvPr id="6" name="Picture 5" descr="Diagram, text&#10;&#10;Description automatically generated">
            <a:extLst>
              <a:ext uri="{FF2B5EF4-FFF2-40B4-BE49-F238E27FC236}">
                <a16:creationId xmlns:a16="http://schemas.microsoft.com/office/drawing/2014/main" id="{E9F9E54A-8B9C-4641-A099-24C712B82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4260" y="2397308"/>
            <a:ext cx="5654282" cy="4120174"/>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CC2A0AC7-841F-B544-B0F9-0894BA9582A8}"/>
                  </a:ext>
                </a:extLst>
              </p:cNvPr>
              <p:cNvSpPr txBox="1"/>
              <p:nvPr/>
            </p:nvSpPr>
            <p:spPr>
              <a:xfrm>
                <a:off x="5856362" y="4087540"/>
                <a:ext cx="6049618" cy="8819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sz="2800" i="1" smtClean="0">
                              <a:latin typeface="Cambria Math" panose="02040503050406030204" pitchFamily="18" charset="0"/>
                            </a:rPr>
                          </m:ctrlPr>
                        </m:sSubSupPr>
                        <m:e>
                          <m:r>
                            <a:rPr lang="en-CA" sz="2800" b="0" i="1" smtClean="0">
                              <a:latin typeface="Cambria Math" panose="02040503050406030204" pitchFamily="18" charset="0"/>
                            </a:rPr>
                            <m:t>𝑅</m:t>
                          </m:r>
                        </m:e>
                        <m:sub>
                          <m:r>
                            <a:rPr lang="en-CA" sz="2800" b="0" i="1" smtClean="0">
                              <a:latin typeface="Cambria Math" panose="02040503050406030204" pitchFamily="18" charset="0"/>
                            </a:rPr>
                            <m:t>𝑎</m:t>
                          </m:r>
                        </m:sub>
                        <m:sup>
                          <m:r>
                            <a:rPr lang="en-CA" sz="2800" b="0" i="1" smtClean="0">
                              <a:latin typeface="Cambria Math" panose="02040503050406030204" pitchFamily="18" charset="0"/>
                            </a:rPr>
                            <m:t>2</m:t>
                          </m:r>
                        </m:sup>
                      </m:sSubSup>
                      <m:r>
                        <a:rPr lang="en-CA" sz="2800" b="0" i="1" smtClean="0">
                          <a:latin typeface="Cambria Math" panose="02040503050406030204" pitchFamily="18" charset="0"/>
                        </a:rPr>
                        <m:t>=</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𝑅</m:t>
                          </m:r>
                        </m:e>
                        <m:sup>
                          <m:r>
                            <a:rPr lang="en-CA" sz="2800" b="0" i="1" smtClean="0">
                              <a:latin typeface="Cambria Math" panose="02040503050406030204" pitchFamily="18" charset="0"/>
                            </a:rPr>
                            <m:t>2</m:t>
                          </m:r>
                        </m:sup>
                      </m:sSup>
                      <m:r>
                        <a:rPr lang="en-CA" sz="2800" b="0" i="1" smtClean="0">
                          <a:latin typeface="Cambria Math" panose="02040503050406030204" pitchFamily="18" charset="0"/>
                        </a:rPr>
                        <m:t>−</m:t>
                      </m:r>
                      <m:d>
                        <m:dPr>
                          <m:ctrlPr>
                            <a:rPr lang="en-CA" sz="2800" b="0" i="1" smtClean="0">
                              <a:latin typeface="Cambria Math" panose="02040503050406030204" pitchFamily="18" charset="0"/>
                            </a:rPr>
                          </m:ctrlPr>
                        </m:dPr>
                        <m:e>
                          <m:f>
                            <m:fPr>
                              <m:ctrlPr>
                                <a:rPr lang="en-CA" sz="2800" b="0" i="1" smtClean="0">
                                  <a:latin typeface="Cambria Math" panose="02040503050406030204" pitchFamily="18" charset="0"/>
                                </a:rPr>
                              </m:ctrlPr>
                            </m:fPr>
                            <m:num>
                              <m:r>
                                <a:rPr lang="en-CA" sz="2800" b="0" i="1" smtClean="0">
                                  <a:latin typeface="Cambria Math" panose="02040503050406030204" pitchFamily="18" charset="0"/>
                                </a:rPr>
                                <m:t>𝑝</m:t>
                              </m:r>
                              <m:r>
                                <a:rPr lang="en-CA" sz="2800" b="0" i="1" smtClean="0">
                                  <a:latin typeface="Cambria Math" panose="02040503050406030204" pitchFamily="18" charset="0"/>
                                </a:rPr>
                                <m:t>−1</m:t>
                              </m:r>
                            </m:num>
                            <m:den>
                              <m:r>
                                <a:rPr lang="en-CA" sz="2800" b="0" i="1" smtClean="0">
                                  <a:latin typeface="Cambria Math" panose="02040503050406030204" pitchFamily="18" charset="0"/>
                                </a:rPr>
                                <m:t>𝑛</m:t>
                              </m:r>
                              <m:r>
                                <a:rPr lang="en-CA" sz="2800" b="0" i="1" smtClean="0">
                                  <a:latin typeface="Cambria Math" panose="02040503050406030204" pitchFamily="18" charset="0"/>
                                </a:rPr>
                                <m:t>−</m:t>
                              </m:r>
                              <m:r>
                                <a:rPr lang="en-CA" sz="2800" b="0" i="1" smtClean="0">
                                  <a:latin typeface="Cambria Math" panose="02040503050406030204" pitchFamily="18" charset="0"/>
                                </a:rPr>
                                <m:t>𝑝</m:t>
                              </m:r>
                            </m:den>
                          </m:f>
                        </m:e>
                      </m:d>
                      <m:d>
                        <m:dPr>
                          <m:ctrlPr>
                            <a:rPr lang="en-CA" sz="2800" b="0" i="1" smtClean="0">
                              <a:latin typeface="Cambria Math" panose="02040503050406030204" pitchFamily="18" charset="0"/>
                            </a:rPr>
                          </m:ctrlPr>
                        </m:dPr>
                        <m:e>
                          <m:r>
                            <a:rPr lang="en-CA" sz="2800" b="0" i="1" smtClean="0">
                              <a:latin typeface="Cambria Math" panose="02040503050406030204" pitchFamily="18" charset="0"/>
                            </a:rPr>
                            <m:t>1−</m:t>
                          </m:r>
                          <m:sSup>
                            <m:sSupPr>
                              <m:ctrlPr>
                                <a:rPr lang="en-CA" sz="2800" b="0" i="1" smtClean="0">
                                  <a:latin typeface="Cambria Math" panose="02040503050406030204" pitchFamily="18" charset="0"/>
                                </a:rPr>
                              </m:ctrlPr>
                            </m:sSupPr>
                            <m:e>
                              <m:r>
                                <a:rPr lang="en-CA" sz="2800" b="0" i="1" smtClean="0">
                                  <a:latin typeface="Cambria Math" panose="02040503050406030204" pitchFamily="18" charset="0"/>
                                </a:rPr>
                                <m:t>𝑅</m:t>
                              </m:r>
                            </m:e>
                            <m:sup>
                              <m:r>
                                <a:rPr lang="en-CA" sz="2800" b="0" i="1" smtClean="0">
                                  <a:latin typeface="Cambria Math" panose="02040503050406030204" pitchFamily="18" charset="0"/>
                                </a:rPr>
                                <m:t>2</m:t>
                              </m:r>
                            </m:sup>
                          </m:sSup>
                        </m:e>
                      </m:d>
                    </m:oMath>
                  </m:oMathPara>
                </a14:m>
                <a:endParaRPr lang="en-US" sz="2800" dirty="0"/>
              </a:p>
            </p:txBody>
          </p:sp>
        </mc:Choice>
        <mc:Fallback xmlns="">
          <p:sp>
            <p:nvSpPr>
              <p:cNvPr id="5" name="TextBox 4">
                <a:extLst>
                  <a:ext uri="{FF2B5EF4-FFF2-40B4-BE49-F238E27FC236}">
                    <a16:creationId xmlns:a16="http://schemas.microsoft.com/office/drawing/2014/main" id="{CC2A0AC7-841F-B544-B0F9-0894BA9582A8}"/>
                  </a:ext>
                </a:extLst>
              </p:cNvPr>
              <p:cNvSpPr txBox="1">
                <a:spLocks noRot="1" noChangeAspect="1" noMove="1" noResize="1" noEditPoints="1" noAdjustHandles="1" noChangeArrowheads="1" noChangeShapeType="1" noTextEdit="1"/>
              </p:cNvSpPr>
              <p:nvPr/>
            </p:nvSpPr>
            <p:spPr>
              <a:xfrm>
                <a:off x="5856362" y="4087540"/>
                <a:ext cx="6049618" cy="881973"/>
              </a:xfrm>
              <a:prstGeom prst="rect">
                <a:avLst/>
              </a:prstGeom>
              <a:blipFill>
                <a:blip r:embed="rId3"/>
                <a:stretch>
                  <a:fillRect b="-9028"/>
                </a:stretch>
              </a:blipFill>
            </p:spPr>
            <p:txBody>
              <a:bodyPr/>
              <a:lstStyle/>
              <a:p>
                <a:r>
                  <a:rPr lang="en-US">
                    <a:noFill/>
                  </a:rPr>
                  <a:t> </a:t>
                </a:r>
              </a:p>
            </p:txBody>
          </p:sp>
        </mc:Fallback>
      </mc:AlternateContent>
      <p:pic>
        <p:nvPicPr>
          <p:cNvPr id="8" name="Picture 7" descr="Shape&#10;&#10;Description automatically generated with medium confidence">
            <a:extLst>
              <a:ext uri="{FF2B5EF4-FFF2-40B4-BE49-F238E27FC236}">
                <a16:creationId xmlns:a16="http://schemas.microsoft.com/office/drawing/2014/main" id="{57C37149-383C-C3D2-50EC-C09BED9D47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11">
            <a:extLst>
              <a:ext uri="{FF2B5EF4-FFF2-40B4-BE49-F238E27FC236}">
                <a16:creationId xmlns:a16="http://schemas.microsoft.com/office/drawing/2014/main" id="{FE2935FE-83CB-F334-F20F-79D56F0F58AB}"/>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25</a:t>
            </a:fld>
            <a:endParaRPr lang="en-US"/>
          </a:p>
        </p:txBody>
      </p:sp>
      <p:sp>
        <p:nvSpPr>
          <p:cNvPr id="10" name="TextBox 9">
            <a:extLst>
              <a:ext uri="{FF2B5EF4-FFF2-40B4-BE49-F238E27FC236}">
                <a16:creationId xmlns:a16="http://schemas.microsoft.com/office/drawing/2014/main" id="{0B043B1B-AFB4-DB99-4D52-19F89E012D70}"/>
              </a:ext>
            </a:extLst>
          </p:cNvPr>
          <p:cNvSpPr txBox="1"/>
          <p:nvPr/>
        </p:nvSpPr>
        <p:spPr>
          <a:xfrm>
            <a:off x="4963886" y="2929812"/>
            <a:ext cx="3294492" cy="369332"/>
          </a:xfrm>
          <a:prstGeom prst="rect">
            <a:avLst/>
          </a:prstGeom>
          <a:noFill/>
        </p:spPr>
        <p:txBody>
          <a:bodyPr wrap="none" rtlCol="0">
            <a:spAutoFit/>
          </a:bodyPr>
          <a:lstStyle/>
          <a:p>
            <a:r>
              <a:rPr lang="en-US" dirty="0"/>
              <a:t>n: samples size, p: # of predictors</a:t>
            </a:r>
          </a:p>
        </p:txBody>
      </p:sp>
    </p:spTree>
    <p:extLst>
      <p:ext uri="{BB962C8B-B14F-4D97-AF65-F5344CB8AC3E}">
        <p14:creationId xmlns:p14="http://schemas.microsoft.com/office/powerpoint/2010/main" val="3151142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AIC (Akaike’s information criterion)</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26</a:t>
            </a:fld>
            <a:endParaRPr lang="en-US">
              <a:solidFill>
                <a:srgbClr val="FFFFFF"/>
              </a:solidFill>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25625"/>
                <a:ext cx="8196470" cy="4351338"/>
              </a:xfrm>
            </p:spPr>
            <p:txBody>
              <a:bodyPr>
                <a:normAutofit/>
              </a:bodyPr>
              <a:lstStyle/>
              <a:p>
                <a:r>
                  <a:rPr lang="en-CA" dirty="0"/>
                  <a:t>Akaike’s information criterion estimates the relative information lost by a given model. </a:t>
                </a:r>
              </a:p>
              <a:p>
                <a:endParaRPr lang="en-CA" dirty="0"/>
              </a:p>
              <a:p>
                <a:pPr marL="0" indent="0">
                  <a:buNone/>
                </a:pPr>
                <a14:m>
                  <m:oMathPara xmlns:m="http://schemas.openxmlformats.org/officeDocument/2006/math">
                    <m:oMathParaPr>
                      <m:jc m:val="center"/>
                    </m:oMathParaPr>
                    <m:oMath xmlns:m="http://schemas.openxmlformats.org/officeDocument/2006/math">
                      <m:r>
                        <a:rPr lang="en-CA" b="0" i="1" smtClean="0">
                          <a:latin typeface="Cambria Math" panose="02040503050406030204" pitchFamily="18" charset="0"/>
                        </a:rPr>
                        <m:t>𝐴𝐼𝐶</m:t>
                      </m:r>
                      <m:r>
                        <a:rPr lang="en-CA" b="0" i="1" smtClean="0">
                          <a:latin typeface="Cambria Math" panose="02040503050406030204" pitchFamily="18" charset="0"/>
                        </a:rPr>
                        <m:t>=−2</m:t>
                      </m:r>
                      <m:func>
                        <m:funcPr>
                          <m:ctrlPr>
                            <a:rPr lang="en-CA" b="0" i="1" smtClean="0">
                              <a:latin typeface="Cambria Math" panose="02040503050406030204" pitchFamily="18" charset="0"/>
                            </a:rPr>
                          </m:ctrlPr>
                        </m:funcPr>
                        <m:fName>
                          <m:r>
                            <m:rPr>
                              <m:sty m:val="p"/>
                            </m:rPr>
                            <a:rPr lang="en-CA" b="0" i="0" smtClean="0">
                              <a:latin typeface="Cambria Math" panose="02040503050406030204" pitchFamily="18" charset="0"/>
                            </a:rPr>
                            <m:t>ln</m:t>
                          </m:r>
                        </m:fName>
                        <m:e>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𝐿</m:t>
                              </m:r>
                            </m:e>
                          </m:acc>
                          <m:r>
                            <a:rPr lang="en-CA" b="0" i="1" smtClean="0">
                              <a:latin typeface="Cambria Math" panose="02040503050406030204" pitchFamily="18" charset="0"/>
                            </a:rPr>
                            <m:t>)</m:t>
                          </m:r>
                        </m:e>
                      </m:func>
                      <m:r>
                        <a:rPr lang="en-CA" b="0" i="1" smtClean="0">
                          <a:latin typeface="Cambria Math" panose="02040503050406030204" pitchFamily="18" charset="0"/>
                        </a:rPr>
                        <m:t>+2</m:t>
                      </m:r>
                      <m:r>
                        <a:rPr lang="en-CA" b="0" i="1" smtClean="0">
                          <a:latin typeface="Cambria Math" panose="02040503050406030204" pitchFamily="18" charset="0"/>
                        </a:rPr>
                        <m:t>𝑝</m:t>
                      </m:r>
                    </m:oMath>
                  </m:oMathPara>
                </a14:m>
                <a:endParaRPr lang="en-CA" dirty="0"/>
              </a:p>
              <a:p>
                <a:endParaRPr lang="en-CA" dirty="0"/>
              </a:p>
              <a:p>
                <a:endParaRPr lang="en-CA" dirty="0"/>
              </a:p>
              <a:p>
                <a:endParaRPr lang="en-CA" dirty="0"/>
              </a:p>
              <a:p>
                <a:r>
                  <a:rPr lang="en-CA" dirty="0"/>
                  <a:t>Models with smaller values of AIC are preferred. </a:t>
                </a:r>
              </a:p>
              <a:p>
                <a:endParaRPr lang="en-CA" dirty="0"/>
              </a:p>
              <a:p>
                <a:endParaRPr lang="en-CA" dirty="0"/>
              </a:p>
            </p:txBody>
          </p:sp>
        </mc:Choice>
        <mc:Fallback xmlns="">
          <p:sp>
            <p:nvSpPr>
              <p:cNvPr id="7" name="Content Placeholder 6">
                <a:extLst>
                  <a:ext uri="{FF2B5EF4-FFF2-40B4-BE49-F238E27FC236}">
                    <a16:creationId xmlns:a16="http://schemas.microsoft.com/office/drawing/2014/main" id="{25724A03-9FFE-4DC2-BD58-6506F741B802}"/>
                  </a:ext>
                </a:extLst>
              </p:cNvPr>
              <p:cNvSpPr>
                <a:spLocks noGrp="1" noRot="1" noChangeAspect="1" noMove="1" noResize="1" noEditPoints="1" noAdjustHandles="1" noChangeArrowheads="1" noChangeShapeType="1" noTextEdit="1"/>
              </p:cNvSpPr>
              <p:nvPr>
                <p:ph idx="1"/>
              </p:nvPr>
            </p:nvSpPr>
            <p:spPr>
              <a:xfrm>
                <a:off x="838200" y="1825625"/>
                <a:ext cx="8196470" cy="4351338"/>
              </a:xfrm>
              <a:blipFill>
                <a:blip r:embed="rId3"/>
                <a:stretch>
                  <a:fillRect l="-1393" t="-2326"/>
                </a:stretch>
              </a:blipFill>
            </p:spPr>
            <p:txBody>
              <a:bodyPr/>
              <a:lstStyle/>
              <a:p>
                <a:r>
                  <a:rPr lang="en-US">
                    <a:noFill/>
                  </a:rPr>
                  <a:t> </a:t>
                </a:r>
              </a:p>
            </p:txBody>
          </p:sp>
        </mc:Fallback>
      </mc:AlternateContent>
      <p:pic>
        <p:nvPicPr>
          <p:cNvPr id="9" name="Picture 8" descr="Text&#10;&#10;Description automatically generated">
            <a:extLst>
              <a:ext uri="{FF2B5EF4-FFF2-40B4-BE49-F238E27FC236}">
                <a16:creationId xmlns:a16="http://schemas.microsoft.com/office/drawing/2014/main" id="{C4411B85-5CC9-A2D0-B8E6-8AC3C4EFDF8F}"/>
              </a:ext>
            </a:extLst>
          </p:cNvPr>
          <p:cNvPicPr>
            <a:picLocks noChangeAspect="1"/>
          </p:cNvPicPr>
          <p:nvPr/>
        </p:nvPicPr>
        <p:blipFill>
          <a:blip r:embed="rId4"/>
          <a:stretch>
            <a:fillRect/>
          </a:stretch>
        </p:blipFill>
        <p:spPr>
          <a:xfrm>
            <a:off x="2956880" y="3889901"/>
            <a:ext cx="3959109" cy="1016323"/>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D5842798-4C4E-8EA3-7B01-3B9AA17C8280}"/>
              </a:ext>
            </a:extLst>
          </p:cNvPr>
          <p:cNvPicPr>
            <a:picLocks noChangeAspect="1"/>
          </p:cNvPicPr>
          <p:nvPr/>
        </p:nvPicPr>
        <p:blipFill rotWithShape="1">
          <a:blip r:embed="rId5">
            <a:extLst>
              <a:ext uri="{28A0092B-C50C-407E-A947-70E740481C1C}">
                <a14:useLocalDpi xmlns:a14="http://schemas.microsoft.com/office/drawing/2010/main" val="0"/>
              </a:ext>
            </a:extLst>
          </a:blip>
          <a:srcRect r="33744" b="8667"/>
          <a:stretch/>
        </p:blipFill>
        <p:spPr>
          <a:xfrm>
            <a:off x="10520483" y="25731"/>
            <a:ext cx="1666633" cy="490072"/>
          </a:xfrm>
          <a:prstGeom prst="rect">
            <a:avLst/>
          </a:prstGeom>
        </p:spPr>
      </p:pic>
      <p:pic>
        <p:nvPicPr>
          <p:cNvPr id="2" name="Picture 2" descr="Linear Regression Explained with Python Examples - Data Analytics">
            <a:extLst>
              <a:ext uri="{FF2B5EF4-FFF2-40B4-BE49-F238E27FC236}">
                <a16:creationId xmlns:a16="http://schemas.microsoft.com/office/drawing/2014/main" id="{4B0E8CFB-3FEB-1ACD-658B-F79CEFFFAA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91183" y="2461373"/>
            <a:ext cx="3725176" cy="265030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1">
            <a:extLst>
              <a:ext uri="{FF2B5EF4-FFF2-40B4-BE49-F238E27FC236}">
                <a16:creationId xmlns:a16="http://schemas.microsoft.com/office/drawing/2014/main" id="{5C75666C-29B0-25AD-080E-F9F55835A5B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26</a:t>
            </a:fld>
            <a:endParaRPr lang="en-US"/>
          </a:p>
        </p:txBody>
      </p:sp>
    </p:spTree>
    <p:extLst>
      <p:ext uri="{BB962C8B-B14F-4D97-AF65-F5344CB8AC3E}">
        <p14:creationId xmlns:p14="http://schemas.microsoft.com/office/powerpoint/2010/main" val="1474028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BIC (Bayesian information criterion)</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27</a:t>
            </a:fld>
            <a:endParaRPr lang="en-US">
              <a:solidFill>
                <a:srgbClr val="FFFFFF"/>
              </a:solidFill>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199" y="1825625"/>
                <a:ext cx="6085115" cy="4351338"/>
              </a:xfrm>
            </p:spPr>
            <p:txBody>
              <a:bodyPr>
                <a:normAutofit/>
              </a:bodyPr>
              <a:lstStyle/>
              <a:p>
                <a:r>
                  <a:rPr lang="en-CA" sz="2400" dirty="0"/>
                  <a:t>Akaike’s information criterion estimates the relative information lost by a given model. </a:t>
                </a:r>
              </a:p>
              <a:p>
                <a:endParaRPr lang="en-CA" sz="2400" dirty="0"/>
              </a:p>
              <a:p>
                <a:pPr marL="0" indent="0">
                  <a:buNone/>
                </a:pPr>
                <a14:m>
                  <m:oMathPara xmlns:m="http://schemas.openxmlformats.org/officeDocument/2006/math">
                    <m:oMathParaPr>
                      <m:jc m:val="center"/>
                    </m:oMathParaPr>
                    <m:oMath xmlns:m="http://schemas.openxmlformats.org/officeDocument/2006/math">
                      <m:r>
                        <a:rPr lang="en-CA" sz="2400" b="0" i="1" smtClean="0">
                          <a:latin typeface="Cambria Math" panose="02040503050406030204" pitchFamily="18" charset="0"/>
                        </a:rPr>
                        <m:t>𝐵𝐼𝐶</m:t>
                      </m:r>
                      <m:r>
                        <a:rPr lang="en-CA" sz="2400" b="0" i="1" smtClean="0">
                          <a:latin typeface="Cambria Math" panose="02040503050406030204" pitchFamily="18" charset="0"/>
                        </a:rPr>
                        <m:t>=−2</m:t>
                      </m:r>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ln</m:t>
                          </m:r>
                        </m:fName>
                        <m:e>
                          <m:d>
                            <m:dPr>
                              <m:ctrlPr>
                                <a:rPr lang="en-CA" sz="2400" b="0" i="1" smtClean="0">
                                  <a:latin typeface="Cambria Math" panose="02040503050406030204" pitchFamily="18" charset="0"/>
                                </a:rPr>
                              </m:ctrlPr>
                            </m:dPr>
                            <m:e>
                              <m:acc>
                                <m:accPr>
                                  <m:chr m:val="̂"/>
                                  <m:ctrlPr>
                                    <a:rPr lang="en-CA" sz="2400" b="0" i="1" smtClean="0">
                                      <a:latin typeface="Cambria Math" panose="02040503050406030204" pitchFamily="18" charset="0"/>
                                    </a:rPr>
                                  </m:ctrlPr>
                                </m:accPr>
                                <m:e>
                                  <m:r>
                                    <a:rPr lang="en-CA" sz="2400" b="0" i="1" smtClean="0">
                                      <a:latin typeface="Cambria Math" panose="02040503050406030204" pitchFamily="18" charset="0"/>
                                    </a:rPr>
                                    <m:t>𝐿</m:t>
                                  </m:r>
                                </m:e>
                              </m:acc>
                              <m:r>
                                <a:rPr lang="en-US" sz="2400" b="0" i="1" smtClean="0">
                                  <a:latin typeface="Cambria Math" panose="02040503050406030204" pitchFamily="18" charset="0"/>
                                  <a:ea typeface="Cambria Math" panose="02040503050406030204" pitchFamily="18" charset="0"/>
                                </a:rPr>
                                <m:t>≈</m:t>
                              </m:r>
                              <m:f>
                                <m:fPr>
                                  <m:ctrlPr>
                                    <a:rPr lang="en-US" sz="2400" b="0" i="1" smtClean="0">
                                      <a:latin typeface="Cambria Math" panose="02040503050406030204" pitchFamily="18" charset="0"/>
                                      <a:ea typeface="Cambria Math" panose="02040503050406030204" pitchFamily="18" charset="0"/>
                                    </a:rPr>
                                  </m:ctrlPr>
                                </m:fPr>
                                <m:num>
                                  <m:r>
                                    <a:rPr lang="en-US" sz="2400" b="0" i="1" smtClean="0">
                                      <a:latin typeface="Cambria Math" panose="02040503050406030204" pitchFamily="18" charset="0"/>
                                      <a:ea typeface="Cambria Math" panose="02040503050406030204" pitchFamily="18" charset="0"/>
                                    </a:rPr>
                                    <m:t>𝑆𝑆𝐸</m:t>
                                  </m:r>
                                </m:num>
                                <m:den>
                                  <m:r>
                                    <a:rPr lang="en-US" sz="2400" b="0" i="1" smtClean="0">
                                      <a:latin typeface="Cambria Math" panose="02040503050406030204" pitchFamily="18" charset="0"/>
                                      <a:ea typeface="Cambria Math" panose="02040503050406030204" pitchFamily="18" charset="0"/>
                                    </a:rPr>
                                    <m:t>𝑁</m:t>
                                  </m:r>
                                </m:den>
                              </m:f>
                            </m:e>
                          </m:d>
                        </m:e>
                      </m:func>
                      <m:r>
                        <a:rPr lang="en-CA" sz="2400" b="0" i="1" smtClean="0">
                          <a:latin typeface="Cambria Math" panose="02040503050406030204" pitchFamily="18" charset="0"/>
                        </a:rPr>
                        <m:t>+2</m:t>
                      </m:r>
                      <m:func>
                        <m:funcPr>
                          <m:ctrlPr>
                            <a:rPr lang="en-CA" sz="2400" b="0" i="1" smtClean="0">
                              <a:latin typeface="Cambria Math" panose="02040503050406030204" pitchFamily="18" charset="0"/>
                            </a:rPr>
                          </m:ctrlPr>
                        </m:funcPr>
                        <m:fName>
                          <m:r>
                            <m:rPr>
                              <m:sty m:val="p"/>
                            </m:rPr>
                            <a:rPr lang="en-CA" sz="2400" b="0" i="0" smtClean="0">
                              <a:latin typeface="Cambria Math" panose="02040503050406030204" pitchFamily="18" charset="0"/>
                            </a:rPr>
                            <m:t>ln</m:t>
                          </m:r>
                        </m:fName>
                        <m:e>
                          <m:d>
                            <m:dPr>
                              <m:ctrlPr>
                                <a:rPr lang="en-CA" sz="2400" b="0" i="1" smtClean="0">
                                  <a:latin typeface="Cambria Math" panose="02040503050406030204" pitchFamily="18" charset="0"/>
                                </a:rPr>
                              </m:ctrlPr>
                            </m:dPr>
                            <m:e>
                              <m:r>
                                <a:rPr lang="en-CA" sz="2400" b="0" i="1" smtClean="0">
                                  <a:latin typeface="Cambria Math" panose="02040503050406030204" pitchFamily="18" charset="0"/>
                                </a:rPr>
                                <m:t>𝑛</m:t>
                              </m:r>
                            </m:e>
                          </m:d>
                        </m:e>
                      </m:func>
                      <m:r>
                        <a:rPr lang="en-CA" sz="2400" b="0" i="1" smtClean="0">
                          <a:latin typeface="Cambria Math" panose="02040503050406030204" pitchFamily="18" charset="0"/>
                        </a:rPr>
                        <m:t>𝑝</m:t>
                      </m:r>
                    </m:oMath>
                  </m:oMathPara>
                </a14:m>
                <a:endParaRPr lang="en-CA" sz="2400" dirty="0"/>
              </a:p>
              <a:p>
                <a:r>
                  <a:rPr lang="en-CA" sz="2400" dirty="0"/>
                  <a:t>Models with small values of BIC are preferred. </a:t>
                </a:r>
              </a:p>
              <a:p>
                <a:endParaRPr lang="en-CA" sz="2400" dirty="0"/>
              </a:p>
              <a:p>
                <a:endParaRPr lang="en-CA" sz="2400" dirty="0"/>
              </a:p>
            </p:txBody>
          </p:sp>
        </mc:Choice>
        <mc:Fallback xmlns="">
          <p:sp>
            <p:nvSpPr>
              <p:cNvPr id="7" name="Content Placeholder 6">
                <a:extLst>
                  <a:ext uri="{FF2B5EF4-FFF2-40B4-BE49-F238E27FC236}">
                    <a16:creationId xmlns:a16="http://schemas.microsoft.com/office/drawing/2014/main" id="{25724A03-9FFE-4DC2-BD58-6506F741B802}"/>
                  </a:ext>
                </a:extLst>
              </p:cNvPr>
              <p:cNvSpPr>
                <a:spLocks noGrp="1" noRot="1" noChangeAspect="1" noMove="1" noResize="1" noEditPoints="1" noAdjustHandles="1" noChangeArrowheads="1" noChangeShapeType="1" noTextEdit="1"/>
              </p:cNvSpPr>
              <p:nvPr>
                <p:ph idx="1"/>
              </p:nvPr>
            </p:nvSpPr>
            <p:spPr>
              <a:xfrm>
                <a:off x="838199" y="1825625"/>
                <a:ext cx="6085115" cy="4351338"/>
              </a:xfrm>
              <a:blipFill>
                <a:blip r:embed="rId2"/>
                <a:stretch>
                  <a:fillRect l="-1301" t="-1961"/>
                </a:stretch>
              </a:blipFill>
            </p:spPr>
            <p:txBody>
              <a:bodyPr/>
              <a:lstStyle/>
              <a:p>
                <a:r>
                  <a:rPr lang="en-US">
                    <a:noFill/>
                  </a:rPr>
                  <a:t> </a:t>
                </a:r>
              </a:p>
            </p:txBody>
          </p:sp>
        </mc:Fallback>
      </mc:AlternateContent>
      <p:pic>
        <p:nvPicPr>
          <p:cNvPr id="5" name="Picture 4" descr="Shape&#10;&#10;Description automatically generated with medium confidence">
            <a:extLst>
              <a:ext uri="{FF2B5EF4-FFF2-40B4-BE49-F238E27FC236}">
                <a16:creationId xmlns:a16="http://schemas.microsoft.com/office/drawing/2014/main" id="{309BADDC-E6CB-0FB7-A102-47E733DDD5FB}"/>
              </a:ext>
            </a:extLst>
          </p:cNvPr>
          <p:cNvPicPr>
            <a:picLocks noChangeAspect="1"/>
          </p:cNvPicPr>
          <p:nvPr/>
        </p:nvPicPr>
        <p:blipFill rotWithShape="1">
          <a:blip r:embed="rId3">
            <a:extLst>
              <a:ext uri="{28A0092B-C50C-407E-A947-70E740481C1C}">
                <a14:useLocalDpi xmlns:a14="http://schemas.microsoft.com/office/drawing/2010/main" val="0"/>
              </a:ext>
            </a:extLst>
          </a:blip>
          <a:srcRect r="33744" b="8667"/>
          <a:stretch/>
        </p:blipFill>
        <p:spPr>
          <a:xfrm>
            <a:off x="10520483" y="25731"/>
            <a:ext cx="1666633" cy="490072"/>
          </a:xfrm>
          <a:prstGeom prst="rect">
            <a:avLst/>
          </a:prstGeom>
        </p:spPr>
      </p:pic>
      <p:pic>
        <p:nvPicPr>
          <p:cNvPr id="2" name="Picture 2" descr="Linear Regression Explained with Python Examples - Data Analytics">
            <a:extLst>
              <a:ext uri="{FF2B5EF4-FFF2-40B4-BE49-F238E27FC236}">
                <a16:creationId xmlns:a16="http://schemas.microsoft.com/office/drawing/2014/main" id="{88B6D7F7-93BD-99BF-5D25-A4BE1BBD79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31955" y="2110923"/>
            <a:ext cx="3725176" cy="2650307"/>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11">
            <a:extLst>
              <a:ext uri="{FF2B5EF4-FFF2-40B4-BE49-F238E27FC236}">
                <a16:creationId xmlns:a16="http://schemas.microsoft.com/office/drawing/2014/main" id="{B7841E26-8A20-AE44-434F-D920F9B5512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27</a:t>
            </a:fld>
            <a:endParaRPr lang="en-US"/>
          </a:p>
        </p:txBody>
      </p:sp>
      <p:pic>
        <p:nvPicPr>
          <p:cNvPr id="8" name="Picture 7" descr="Text&#10;&#10;Description automatically generated">
            <a:extLst>
              <a:ext uri="{FF2B5EF4-FFF2-40B4-BE49-F238E27FC236}">
                <a16:creationId xmlns:a16="http://schemas.microsoft.com/office/drawing/2014/main" id="{F4F825B1-CD9A-12C1-0662-F07544FA8998}"/>
              </a:ext>
            </a:extLst>
          </p:cNvPr>
          <p:cNvPicPr>
            <a:picLocks noChangeAspect="1"/>
          </p:cNvPicPr>
          <p:nvPr/>
        </p:nvPicPr>
        <p:blipFill>
          <a:blip r:embed="rId5"/>
          <a:stretch>
            <a:fillRect/>
          </a:stretch>
        </p:blipFill>
        <p:spPr>
          <a:xfrm>
            <a:off x="1967835" y="4580366"/>
            <a:ext cx="3959109" cy="1016323"/>
          </a:xfrm>
          <a:prstGeom prst="rect">
            <a:avLst/>
          </a:prstGeom>
        </p:spPr>
      </p:pic>
    </p:spTree>
    <p:extLst>
      <p:ext uri="{BB962C8B-B14F-4D97-AF65-F5344CB8AC3E}">
        <p14:creationId xmlns:p14="http://schemas.microsoft.com/office/powerpoint/2010/main" val="3077146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err="1">
                <a:solidFill>
                  <a:schemeClr val="accent1"/>
                </a:solidFill>
              </a:rPr>
              <a:t>Mallows’s</a:t>
            </a:r>
            <a:r>
              <a:rPr lang="en-CA" dirty="0">
                <a:solidFill>
                  <a:schemeClr val="accent1"/>
                </a:solidFill>
              </a:rPr>
              <a:t> C</a:t>
            </a:r>
            <a:r>
              <a:rPr lang="en-CA" baseline="-25000" dirty="0">
                <a:solidFill>
                  <a:schemeClr val="accent1"/>
                </a:solidFill>
              </a:rPr>
              <a:t>p </a:t>
            </a:r>
            <a:r>
              <a:rPr lang="en-CA" dirty="0">
                <a:solidFill>
                  <a:schemeClr val="accent1"/>
                </a:solidFill>
              </a:rPr>
              <a:t>Criterion</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28</a:t>
            </a:fld>
            <a:endParaRPr lang="en-US">
              <a:solidFill>
                <a:srgbClr val="FFFFFF"/>
              </a:solidFill>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770807" y="1524000"/>
                <a:ext cx="8527481" cy="5197475"/>
              </a:xfrm>
            </p:spPr>
            <p:txBody>
              <a:bodyPr>
                <a:normAutofit fontScale="92500" lnSpcReduction="20000"/>
              </a:bodyPr>
              <a:lstStyle/>
              <a:p>
                <a:r>
                  <a:rPr lang="en-CA" sz="2400" dirty="0"/>
                  <a:t>A measure for evaluating and comparing models</a:t>
                </a:r>
              </a:p>
              <a:p>
                <a:r>
                  <a:rPr lang="en-CA" sz="2400" dirty="0"/>
                  <a:t>Similar in usage to other model evaluation techniques:</a:t>
                </a:r>
              </a:p>
              <a:p>
                <a:pPr lvl="1"/>
                <a:r>
                  <a:rPr lang="en-CA" sz="1700" dirty="0"/>
                  <a:t>Adjusted R2</a:t>
                </a:r>
              </a:p>
              <a:p>
                <a:pPr lvl="1"/>
                <a:r>
                  <a:rPr lang="en-CA" sz="1700" dirty="0"/>
                  <a:t>Standard error of the regression / RMSE /s</a:t>
                </a:r>
              </a:p>
              <a:p>
                <a:pPr lvl="1"/>
                <a:r>
                  <a:rPr lang="en-CA" sz="1700" dirty="0"/>
                  <a:t>AIC and BIC</a:t>
                </a:r>
              </a:p>
              <a:p>
                <a:r>
                  <a:rPr lang="en-CA" sz="2100" dirty="0"/>
                  <a:t>Estimated the magnitude of bias (prediction error) present in predicted values when important features are missing; large residuals. </a:t>
                </a:r>
              </a:p>
              <a:p>
                <a:r>
                  <a:rPr lang="en-CA" sz="2400" dirty="0"/>
                  <a:t>Here, </a:t>
                </a:r>
                <a:r>
                  <a:rPr lang="en-CA" sz="2400" dirty="0">
                    <a:solidFill>
                      <a:srgbClr val="FF0000"/>
                    </a:solidFill>
                  </a:rPr>
                  <a:t>p full model parameter numbers</a:t>
                </a:r>
                <a:r>
                  <a:rPr lang="en-CA" sz="2400" dirty="0"/>
                  <a:t>, k is the subset (reduced) model with k adjustable model parameters, n is the sample size</a:t>
                </a:r>
              </a:p>
              <a:p>
                <a:r>
                  <a:rPr lang="en-CA" sz="2400" dirty="0"/>
                  <a:t>Full model: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𝐶</m:t>
                        </m:r>
                      </m:e>
                      <m:sub>
                        <m:r>
                          <a:rPr lang="en-CA" sz="2400" b="0" i="1" smtClean="0">
                            <a:latin typeface="Cambria Math" panose="02040503050406030204" pitchFamily="18" charset="0"/>
                          </a:rPr>
                          <m:t>𝑝</m:t>
                        </m:r>
                      </m:sub>
                    </m:sSub>
                    <m:r>
                      <a:rPr lang="en-US" sz="2400" b="0" i="0" smtClean="0">
                        <a:latin typeface="Cambria Math" panose="02040503050406030204" pitchFamily="18" charset="0"/>
                      </a:rPr>
                      <m:t>=</m:t>
                    </m:r>
                    <m:r>
                      <m:rPr>
                        <m:sty m:val="p"/>
                      </m:rPr>
                      <a:rPr lang="en-US" sz="2400" b="0" i="0" smtClean="0">
                        <a:latin typeface="Cambria Math" panose="02040503050406030204" pitchFamily="18" charset="0"/>
                      </a:rPr>
                      <m:t>p</m:t>
                    </m:r>
                    <m:r>
                      <a:rPr lang="en-US" sz="2400" b="0" i="0" smtClean="0">
                        <a:latin typeface="Cambria Math" panose="02040503050406030204" pitchFamily="18" charset="0"/>
                      </a:rPr>
                      <m:t>+1</m:t>
                    </m:r>
                  </m:oMath>
                </a14:m>
                <a:endParaRPr lang="en-CA" sz="2400" dirty="0"/>
              </a:p>
              <a:p>
                <a:r>
                  <a:rPr lang="en-CA" sz="2400" dirty="0"/>
                  <a:t>For reduced mode: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𝐶</m:t>
                        </m:r>
                      </m:e>
                      <m:sub>
                        <m:r>
                          <a:rPr lang="en-CA" sz="2400" b="0" i="1" smtClean="0">
                            <a:latin typeface="Cambria Math" panose="02040503050406030204" pitchFamily="18" charset="0"/>
                          </a:rPr>
                          <m:t>𝑝</m:t>
                        </m:r>
                      </m:sub>
                    </m:sSub>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𝑆𝑆𝐸</m:t>
                            </m:r>
                          </m:e>
                          <m:sub>
                            <m:r>
                              <a:rPr lang="en-CA" sz="2400" b="0" i="1" smtClean="0">
                                <a:latin typeface="Cambria Math" panose="02040503050406030204" pitchFamily="18" charset="0"/>
                              </a:rPr>
                              <m:t>𝑝</m:t>
                            </m:r>
                          </m:sub>
                        </m:sSub>
                      </m:num>
                      <m:den>
                        <m:sSubSup>
                          <m:sSubSupPr>
                            <m:ctrlPr>
                              <a:rPr lang="en-CA" sz="2400" b="0" i="1" smtClean="0">
                                <a:latin typeface="Cambria Math" panose="02040503050406030204" pitchFamily="18" charset="0"/>
                              </a:rPr>
                            </m:ctrlPr>
                          </m:sSubSupPr>
                          <m:e>
                            <m:acc>
                              <m:accPr>
                                <m:chr m:val="̂"/>
                                <m:ctrlPr>
                                  <a:rPr lang="en-CA" sz="2400" b="0" i="1" smtClean="0">
                                    <a:latin typeface="Cambria Math" panose="02040503050406030204" pitchFamily="18" charset="0"/>
                                  </a:rPr>
                                </m:ctrlPr>
                              </m:accPr>
                              <m:e>
                                <m:r>
                                  <a:rPr lang="en-CA" sz="2400" b="0" i="1" smtClean="0">
                                    <a:latin typeface="Cambria Math" panose="02040503050406030204" pitchFamily="18" charset="0"/>
                                    <a:ea typeface="Cambria Math" panose="02040503050406030204" pitchFamily="18" charset="0"/>
                                  </a:rPr>
                                  <m:t>𝜎</m:t>
                                </m:r>
                              </m:e>
                            </m:acc>
                          </m:e>
                          <m:sub>
                            <m:r>
                              <a:rPr lang="en-CA" sz="2400" b="0" i="1" smtClean="0">
                                <a:latin typeface="Cambria Math" panose="02040503050406030204" pitchFamily="18" charset="0"/>
                                <a:ea typeface="Cambria Math" panose="02040503050406030204" pitchFamily="18" charset="0"/>
                              </a:rPr>
                              <m:t>𝜀</m:t>
                            </m:r>
                          </m:sub>
                          <m:sup>
                            <m:r>
                              <a:rPr lang="en-CA" sz="2400" b="0" i="1" smtClean="0">
                                <a:latin typeface="Cambria Math" panose="02040503050406030204" pitchFamily="18" charset="0"/>
                              </a:rPr>
                              <m:t>2</m:t>
                            </m:r>
                          </m:sup>
                        </m:sSubSup>
                      </m:den>
                    </m:f>
                    <m:r>
                      <a:rPr lang="en-CA" sz="2400" b="0" i="1" smtClean="0">
                        <a:latin typeface="Cambria Math" panose="02040503050406030204" pitchFamily="18" charset="0"/>
                      </a:rPr>
                      <m:t>−</m:t>
                    </m:r>
                    <m:r>
                      <a:rPr lang="en-CA" sz="2400" b="0" i="1" smtClean="0">
                        <a:latin typeface="Cambria Math" panose="02040503050406030204" pitchFamily="18" charset="0"/>
                      </a:rPr>
                      <m:t>𝑛</m:t>
                    </m:r>
                    <m:r>
                      <a:rPr lang="en-CA" sz="2400" b="0" i="1" smtClean="0">
                        <a:latin typeface="Cambria Math" panose="02040503050406030204" pitchFamily="18" charset="0"/>
                      </a:rPr>
                      <m:t>+2(</m:t>
                    </m:r>
                    <m:r>
                      <a:rPr lang="en-CA" sz="2400" b="0" i="1" smtClean="0">
                        <a:latin typeface="Cambria Math" panose="02040503050406030204" pitchFamily="18" charset="0"/>
                      </a:rPr>
                      <m:t>𝑝</m:t>
                    </m:r>
                    <m:r>
                      <a:rPr lang="en-US" sz="2400" b="0" i="1" smtClean="0">
                        <a:latin typeface="Cambria Math" panose="02040503050406030204" pitchFamily="18" charset="0"/>
                      </a:rPr>
                      <m:t>+1)</m:t>
                    </m:r>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𝑆𝑆𝐸</m:t>
                            </m:r>
                          </m:e>
                          <m:sub>
                            <m:r>
                              <a:rPr lang="en-CA" sz="2400" b="0" i="1" smtClean="0">
                                <a:latin typeface="Cambria Math" panose="02040503050406030204" pitchFamily="18" charset="0"/>
                              </a:rPr>
                              <m:t>𝑝</m:t>
                            </m:r>
                          </m:sub>
                        </m:sSub>
                      </m:num>
                      <m:den>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𝑀𝑆𝐸</m:t>
                            </m:r>
                          </m:e>
                          <m:sub>
                            <m:r>
                              <a:rPr lang="en-CA" sz="2400" b="0" i="1" smtClean="0">
                                <a:latin typeface="Cambria Math" panose="02040503050406030204" pitchFamily="18" charset="0"/>
                              </a:rPr>
                              <m:t>𝑘</m:t>
                            </m:r>
                          </m:sub>
                        </m:sSub>
                      </m:den>
                    </m:f>
                    <m:r>
                      <a:rPr lang="en-CA" sz="2400" b="0" i="1" smtClean="0">
                        <a:latin typeface="Cambria Math" panose="02040503050406030204" pitchFamily="18" charset="0"/>
                      </a:rPr>
                      <m:t>−</m:t>
                    </m:r>
                    <m:r>
                      <a:rPr lang="en-CA" sz="2400" b="0" i="1" smtClean="0">
                        <a:latin typeface="Cambria Math" panose="02040503050406030204" pitchFamily="18" charset="0"/>
                      </a:rPr>
                      <m:t>𝑛</m:t>
                    </m:r>
                    <m:r>
                      <a:rPr lang="en-CA" sz="2400" b="0" i="1" smtClean="0">
                        <a:latin typeface="Cambria Math" panose="02040503050406030204" pitchFamily="18" charset="0"/>
                      </a:rPr>
                      <m:t>+2(</m:t>
                    </m:r>
                    <m:r>
                      <a:rPr lang="en-CA" sz="2400" b="0" i="1" smtClean="0">
                        <a:latin typeface="Cambria Math" panose="02040503050406030204" pitchFamily="18" charset="0"/>
                      </a:rPr>
                      <m:t>𝑝</m:t>
                    </m:r>
                    <m:r>
                      <a:rPr lang="en-US" sz="2400" b="0" i="1" smtClean="0">
                        <a:latin typeface="Cambria Math" panose="02040503050406030204" pitchFamily="18" charset="0"/>
                      </a:rPr>
                      <m:t>+1)</m:t>
                    </m:r>
                  </m:oMath>
                </a14:m>
                <a:endParaRPr lang="en-CA" sz="2400" dirty="0"/>
              </a:p>
              <a:p>
                <a:r>
                  <a:rPr lang="en-CA" sz="2400" dirty="0"/>
                  <a:t>If the subset model is correct, the C</a:t>
                </a:r>
                <a:r>
                  <a:rPr lang="en-CA" sz="2400" baseline="-25000" dirty="0"/>
                  <a:t>p</a:t>
                </a:r>
                <a:r>
                  <a:rPr lang="en-CA" sz="2400" dirty="0"/>
                  <a:t> should be about equal to p (smaller is better)</a:t>
                </a:r>
              </a:p>
              <a:p>
                <a:r>
                  <a:rPr lang="en-CA" sz="2400" dirty="0"/>
                  <a:t>In best subsets regression, we are looking for the reduced model that is closest to </a:t>
                </a:r>
                <a14:m>
                  <m:oMath xmlns:m="http://schemas.openxmlformats.org/officeDocument/2006/math">
                    <m:sSub>
                      <m:sSubPr>
                        <m:ctrlPr>
                          <a:rPr lang="en-CA" sz="2400" b="0" i="1" smtClean="0">
                            <a:latin typeface="Cambria Math" panose="02040503050406030204" pitchFamily="18" charset="0"/>
                          </a:rPr>
                        </m:ctrlPr>
                      </m:sSubPr>
                      <m:e>
                        <m:r>
                          <a:rPr lang="en-CA" sz="2400" b="0" i="1" smtClean="0">
                            <a:latin typeface="Cambria Math" panose="02040503050406030204" pitchFamily="18" charset="0"/>
                          </a:rPr>
                          <m:t>𝐶</m:t>
                        </m:r>
                      </m:e>
                      <m:sub>
                        <m:r>
                          <a:rPr lang="en-CA" sz="2400" b="0" i="1" smtClean="0">
                            <a:latin typeface="Cambria Math" panose="02040503050406030204" pitchFamily="18" charset="0"/>
                          </a:rPr>
                          <m:t>𝑝</m:t>
                        </m:r>
                      </m:sub>
                    </m:sSub>
                    <m:r>
                      <a:rPr lang="en-US" sz="2400" b="0" i="0" smtClean="0">
                        <a:latin typeface="Cambria Math" panose="02040503050406030204" pitchFamily="18" charset="0"/>
                      </a:rPr>
                      <m:t>=</m:t>
                    </m:r>
                    <m:r>
                      <m:rPr>
                        <m:sty m:val="p"/>
                      </m:rPr>
                      <a:rPr lang="en-US" sz="2400" b="0" i="0" smtClean="0">
                        <a:latin typeface="Cambria Math" panose="02040503050406030204" pitchFamily="18" charset="0"/>
                      </a:rPr>
                      <m:t>k</m:t>
                    </m:r>
                    <m:r>
                      <a:rPr lang="en-US" sz="2400" b="0" i="0" smtClean="0">
                        <a:latin typeface="Cambria Math" panose="02040503050406030204" pitchFamily="18" charset="0"/>
                      </a:rPr>
                      <m:t>+1</m:t>
                    </m:r>
                  </m:oMath>
                </a14:m>
                <a:r>
                  <a:rPr lang="en-CA" sz="2400" dirty="0"/>
                  <a:t> approaching from above. </a:t>
                </a:r>
              </a:p>
              <a:p>
                <a:r>
                  <a:rPr lang="en-CA" sz="2400" dirty="0"/>
                  <a:t>Only useful when n &gt;&gt;k</a:t>
                </a:r>
              </a:p>
              <a:p>
                <a:endParaRPr lang="en-CA" sz="2400" dirty="0"/>
              </a:p>
            </p:txBody>
          </p:sp>
        </mc:Choice>
        <mc:Fallback xmlns="">
          <p:sp>
            <p:nvSpPr>
              <p:cNvPr id="7" name="Content Placeholder 6">
                <a:extLst>
                  <a:ext uri="{FF2B5EF4-FFF2-40B4-BE49-F238E27FC236}">
                    <a16:creationId xmlns:a16="http://schemas.microsoft.com/office/drawing/2014/main" id="{25724A03-9FFE-4DC2-BD58-6506F741B802}"/>
                  </a:ext>
                </a:extLst>
              </p:cNvPr>
              <p:cNvSpPr>
                <a:spLocks noGrp="1" noRot="1" noChangeAspect="1" noMove="1" noResize="1" noEditPoints="1" noAdjustHandles="1" noChangeArrowheads="1" noChangeShapeType="1" noTextEdit="1"/>
              </p:cNvSpPr>
              <p:nvPr>
                <p:ph idx="1"/>
              </p:nvPr>
            </p:nvSpPr>
            <p:spPr>
              <a:xfrm>
                <a:off x="770807" y="1524000"/>
                <a:ext cx="8527481" cy="5197475"/>
              </a:xfrm>
              <a:blipFill>
                <a:blip r:embed="rId3"/>
                <a:stretch>
                  <a:fillRect l="-786" t="-2462" r="-1287"/>
                </a:stretch>
              </a:blipFill>
            </p:spPr>
            <p:txBody>
              <a:bodyPr/>
              <a:lstStyle/>
              <a:p>
                <a:r>
                  <a:rPr lang="en-US">
                    <a:noFill/>
                  </a:rPr>
                  <a:t> </a:t>
                </a:r>
              </a:p>
            </p:txBody>
          </p:sp>
        </mc:Fallback>
      </mc:AlternateContent>
      <p:pic>
        <p:nvPicPr>
          <p:cNvPr id="5" name="Picture 4" descr="Shape&#10;&#10;Description automatically generated with medium confidence">
            <a:extLst>
              <a:ext uri="{FF2B5EF4-FFF2-40B4-BE49-F238E27FC236}">
                <a16:creationId xmlns:a16="http://schemas.microsoft.com/office/drawing/2014/main" id="{0D97DE43-B4BB-1F0A-EA6F-BA8993D92E65}"/>
              </a:ext>
            </a:extLst>
          </p:cNvPr>
          <p:cNvPicPr>
            <a:picLocks noChangeAspect="1"/>
          </p:cNvPicPr>
          <p:nvPr/>
        </p:nvPicPr>
        <p:blipFill rotWithShape="1">
          <a:blip r:embed="rId4">
            <a:extLst>
              <a:ext uri="{28A0092B-C50C-407E-A947-70E740481C1C}">
                <a14:useLocalDpi xmlns:a14="http://schemas.microsoft.com/office/drawing/2010/main" val="0"/>
              </a:ext>
            </a:extLst>
          </a:blip>
          <a:srcRect r="33744" b="8667"/>
          <a:stretch/>
        </p:blipFill>
        <p:spPr>
          <a:xfrm>
            <a:off x="10520483" y="25731"/>
            <a:ext cx="1666633" cy="490072"/>
          </a:xfrm>
          <a:prstGeom prst="rect">
            <a:avLst/>
          </a:prstGeom>
        </p:spPr>
      </p:pic>
      <p:pic>
        <p:nvPicPr>
          <p:cNvPr id="2" name="Picture 2" descr="Linear Regression Explained with Python Examples - Data Analytics">
            <a:extLst>
              <a:ext uri="{FF2B5EF4-FFF2-40B4-BE49-F238E27FC236}">
                <a16:creationId xmlns:a16="http://schemas.microsoft.com/office/drawing/2014/main" id="{6FD79E2F-D0BD-7ED4-C71F-B163D00010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2208" y="1281166"/>
            <a:ext cx="3725176" cy="265030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55C161B-2B51-D435-6505-2FD9CF07BE4E}"/>
              </a:ext>
            </a:extLst>
          </p:cNvPr>
          <p:cNvPicPr>
            <a:picLocks noChangeAspect="1"/>
          </p:cNvPicPr>
          <p:nvPr/>
        </p:nvPicPr>
        <p:blipFill>
          <a:blip r:embed="rId6"/>
          <a:stretch>
            <a:fillRect/>
          </a:stretch>
        </p:blipFill>
        <p:spPr>
          <a:xfrm>
            <a:off x="9392027" y="3931473"/>
            <a:ext cx="2122907" cy="687417"/>
          </a:xfrm>
          <a:prstGeom prst="rect">
            <a:avLst/>
          </a:prstGeom>
        </p:spPr>
      </p:pic>
      <p:grpSp>
        <p:nvGrpSpPr>
          <p:cNvPr id="16" name="Group 15">
            <a:extLst>
              <a:ext uri="{FF2B5EF4-FFF2-40B4-BE49-F238E27FC236}">
                <a16:creationId xmlns:a16="http://schemas.microsoft.com/office/drawing/2014/main" id="{C4449894-9982-CECE-699F-53FF2F227E68}"/>
              </a:ext>
            </a:extLst>
          </p:cNvPr>
          <p:cNvGrpSpPr/>
          <p:nvPr/>
        </p:nvGrpSpPr>
        <p:grpSpPr>
          <a:xfrm>
            <a:off x="9368177" y="4483587"/>
            <a:ext cx="2719207" cy="707635"/>
            <a:chOff x="8967688" y="5191222"/>
            <a:chExt cx="2719207" cy="707635"/>
          </a:xfrm>
        </p:grpSpPr>
        <p:pic>
          <p:nvPicPr>
            <p:cNvPr id="14" name="Picture 13">
              <a:extLst>
                <a:ext uri="{FF2B5EF4-FFF2-40B4-BE49-F238E27FC236}">
                  <a16:creationId xmlns:a16="http://schemas.microsoft.com/office/drawing/2014/main" id="{DDC237E7-5F81-3225-1D38-E08938203048}"/>
                </a:ext>
              </a:extLst>
            </p:cNvPr>
            <p:cNvPicPr>
              <a:picLocks noChangeAspect="1"/>
            </p:cNvPicPr>
            <p:nvPr/>
          </p:nvPicPr>
          <p:blipFill>
            <a:blip r:embed="rId7"/>
            <a:stretch>
              <a:fillRect/>
            </a:stretch>
          </p:blipFill>
          <p:spPr>
            <a:xfrm>
              <a:off x="9698776" y="5191222"/>
              <a:ext cx="1988119" cy="707635"/>
            </a:xfrm>
            <a:prstGeom prst="rect">
              <a:avLst/>
            </a:prstGeom>
          </p:spPr>
        </p:pic>
        <p:sp>
          <p:nvSpPr>
            <p:cNvPr id="15" name="TextBox 14">
              <a:extLst>
                <a:ext uri="{FF2B5EF4-FFF2-40B4-BE49-F238E27FC236}">
                  <a16:creationId xmlns:a16="http://schemas.microsoft.com/office/drawing/2014/main" id="{069288AB-EEDC-C8FB-A965-4F3B2D51ED99}"/>
                </a:ext>
              </a:extLst>
            </p:cNvPr>
            <p:cNvSpPr txBox="1"/>
            <p:nvPr/>
          </p:nvSpPr>
          <p:spPr>
            <a:xfrm>
              <a:off x="8967688" y="5394222"/>
              <a:ext cx="819455" cy="369332"/>
            </a:xfrm>
            <a:prstGeom prst="rect">
              <a:avLst/>
            </a:prstGeom>
            <a:noFill/>
          </p:spPr>
          <p:txBody>
            <a:bodyPr wrap="none" rtlCol="0">
              <a:spAutoFit/>
            </a:bodyPr>
            <a:lstStyle/>
            <a:p>
              <a:r>
                <a:rPr lang="en-US" dirty="0" err="1"/>
                <a:t>MSEk</a:t>
              </a:r>
              <a:r>
                <a:rPr lang="en-US" dirty="0"/>
                <a:t>=</a:t>
              </a:r>
            </a:p>
          </p:txBody>
        </p:sp>
      </p:grpSp>
      <p:sp>
        <p:nvSpPr>
          <p:cNvPr id="6" name="Slide Number Placeholder 11">
            <a:extLst>
              <a:ext uri="{FF2B5EF4-FFF2-40B4-BE49-F238E27FC236}">
                <a16:creationId xmlns:a16="http://schemas.microsoft.com/office/drawing/2014/main" id="{516F4E1D-BC02-824B-C5F3-F5D6403537C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28</a:t>
            </a:fld>
            <a:endParaRPr lang="en-US"/>
          </a:p>
        </p:txBody>
      </p:sp>
    </p:spTree>
    <p:extLst>
      <p:ext uri="{BB962C8B-B14F-4D97-AF65-F5344CB8AC3E}">
        <p14:creationId xmlns:p14="http://schemas.microsoft.com/office/powerpoint/2010/main" val="3444124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E6F79-CE85-28E2-9129-E2A33A1AE962}"/>
              </a:ext>
            </a:extLst>
          </p:cNvPr>
          <p:cNvSpPr>
            <a:spLocks noGrp="1"/>
          </p:cNvSpPr>
          <p:nvPr>
            <p:ph type="title"/>
          </p:nvPr>
        </p:nvSpPr>
        <p:spPr/>
        <p:txBody>
          <a:bodyPr/>
          <a:lstStyle/>
          <a:p>
            <a:r>
              <a:rPr lang="en-US" dirty="0"/>
              <a:t>Combos 5</a:t>
            </a:r>
          </a:p>
        </p:txBody>
      </p:sp>
      <p:sp>
        <p:nvSpPr>
          <p:cNvPr id="3" name="Content Placeholder 2">
            <a:extLst>
              <a:ext uri="{FF2B5EF4-FFF2-40B4-BE49-F238E27FC236}">
                <a16:creationId xmlns:a16="http://schemas.microsoft.com/office/drawing/2014/main" id="{50ACD11F-B8C4-01B9-699E-7426A5B93016}"/>
              </a:ext>
            </a:extLst>
          </p:cNvPr>
          <p:cNvSpPr>
            <a:spLocks noGrp="1"/>
          </p:cNvSpPr>
          <p:nvPr>
            <p:ph idx="1"/>
          </p:nvPr>
        </p:nvSpPr>
        <p:spPr>
          <a:xfrm>
            <a:off x="838200" y="1825625"/>
            <a:ext cx="5995219" cy="4351338"/>
          </a:xfrm>
        </p:spPr>
        <p:txBody>
          <a:bodyPr>
            <a:normAutofit/>
          </a:bodyPr>
          <a:lstStyle/>
          <a:p>
            <a:pPr algn="l"/>
            <a:r>
              <a:rPr lang="en-US" sz="1400" b="0" i="0" u="none" strike="noStrike" baseline="0" dirty="0">
                <a:solidFill>
                  <a:srgbClr val="000000"/>
                </a:solidFill>
                <a:latin typeface="LMMono10-Regular"/>
              </a:rPr>
              <a:t>#Construct a table for combos 5</a:t>
            </a:r>
          </a:p>
          <a:p>
            <a:pPr algn="l"/>
            <a:r>
              <a:rPr lang="en-US" sz="1400" b="0" i="0" u="none" strike="noStrike" baseline="0" dirty="0">
                <a:solidFill>
                  <a:srgbClr val="000000"/>
                </a:solidFill>
                <a:latin typeface="LMMono10-Regular"/>
              </a:rPr>
              <a:t>library(</a:t>
            </a:r>
            <a:r>
              <a:rPr lang="en-US" sz="1400" b="0" i="0" u="none" strike="noStrike" baseline="0" dirty="0" err="1">
                <a:solidFill>
                  <a:srgbClr val="000000"/>
                </a:solidFill>
                <a:latin typeface="LMMono10-Regular"/>
              </a:rPr>
              <a:t>olsrr</a:t>
            </a:r>
            <a:r>
              <a:rPr lang="en-US" sz="1400" b="0" i="0" u="none" strike="noStrike" baseline="0" dirty="0">
                <a:solidFill>
                  <a:srgbClr val="000000"/>
                </a:solidFill>
                <a:latin typeface="LMMono10-Regular"/>
              </a:rPr>
              <a:t>)</a:t>
            </a:r>
          </a:p>
          <a:p>
            <a:pPr algn="l"/>
            <a:r>
              <a:rPr lang="en-US" sz="1400" b="0" i="0" u="none" strike="noStrike" baseline="0" dirty="0">
                <a:solidFill>
                  <a:srgbClr val="000000"/>
                </a:solidFill>
                <a:latin typeface="LMMono10-Regular"/>
              </a:rPr>
              <a:t>salary</a:t>
            </a:r>
            <a:r>
              <a:rPr lang="en-US" sz="1400" b="0" i="0" u="none" strike="noStrike" baseline="0" dirty="0">
                <a:solidFill>
                  <a:srgbClr val="8F5A03"/>
                </a:solidFill>
                <a:latin typeface="LMMono10-Regular"/>
              </a:rPr>
              <a:t>=</a:t>
            </a:r>
            <a:r>
              <a:rPr lang="en-US" sz="1400" b="0" i="0" u="none" strike="noStrike" baseline="0" dirty="0">
                <a:solidFill>
                  <a:srgbClr val="000000"/>
                </a:solidFill>
                <a:latin typeface="LMMono10-Regular"/>
              </a:rPr>
              <a:t>read.csv(</a:t>
            </a:r>
            <a:r>
              <a:rPr lang="en-US" sz="1400" b="0" i="0" u="none" strike="noStrike" baseline="0" dirty="0">
                <a:solidFill>
                  <a:srgbClr val="4F9A05"/>
                </a:solidFill>
                <a:latin typeface="LMMono10-Regular"/>
              </a:rPr>
              <a:t>"EXECSAL2.csv"</a:t>
            </a:r>
            <a:r>
              <a:rPr lang="en-US" sz="1400" b="0" i="0" u="none" strike="noStrike" baseline="0" dirty="0">
                <a:solidFill>
                  <a:srgbClr val="000000"/>
                </a:solidFill>
                <a:latin typeface="LMMono10-Regular"/>
              </a:rPr>
              <a:t>, </a:t>
            </a:r>
            <a:r>
              <a:rPr lang="en-US" sz="1400" b="0" i="0" u="none" strike="noStrike" baseline="0" dirty="0">
                <a:solidFill>
                  <a:srgbClr val="C5A100"/>
                </a:solidFill>
                <a:latin typeface="LMMono10-Regular"/>
              </a:rPr>
              <a:t>header = </a:t>
            </a:r>
            <a:r>
              <a:rPr lang="en-US" sz="1400" b="0" i="0" u="none" strike="noStrike" baseline="0" dirty="0">
                <a:solidFill>
                  <a:srgbClr val="000000"/>
                </a:solidFill>
                <a:latin typeface="LMMono10-Regular"/>
              </a:rPr>
              <a:t>TRUE)</a:t>
            </a:r>
          </a:p>
          <a:p>
            <a:pPr algn="l"/>
            <a:r>
              <a:rPr lang="en-US" sz="1400" b="0" i="0" u="none" strike="noStrike" baseline="0" dirty="0" err="1">
                <a:solidFill>
                  <a:srgbClr val="000000"/>
                </a:solidFill>
                <a:latin typeface="LMMono10-Regular"/>
              </a:rPr>
              <a:t>firstordermodel</a:t>
            </a:r>
            <a:r>
              <a:rPr lang="en-US" sz="1400" b="0" i="0" u="none" strike="noStrike" baseline="0" dirty="0">
                <a:solidFill>
                  <a:srgbClr val="8F5A03"/>
                </a:solidFill>
                <a:latin typeface="LMMono10-Regular"/>
              </a:rPr>
              <a:t>&lt;-</a:t>
            </a:r>
            <a:r>
              <a:rPr lang="en-US" sz="1400" b="0" i="0" u="none" strike="noStrike" baseline="0" dirty="0">
                <a:solidFill>
                  <a:srgbClr val="000000"/>
                </a:solidFill>
                <a:latin typeface="LMMono10-Regular"/>
              </a:rPr>
              <a:t>lm(Y~X1+X2+X3+X4+X5+X6+X7+X8+X9+X10, </a:t>
            </a:r>
            <a:r>
              <a:rPr lang="en-US" sz="1400" b="0" i="0" u="none" strike="noStrike" baseline="0" dirty="0">
                <a:solidFill>
                  <a:srgbClr val="C5A100"/>
                </a:solidFill>
                <a:latin typeface="LMMono10-Regular"/>
              </a:rPr>
              <a:t>data= </a:t>
            </a:r>
            <a:r>
              <a:rPr lang="en-US" sz="1400" b="0" i="0" u="none" strike="noStrike" baseline="0" dirty="0">
                <a:solidFill>
                  <a:srgbClr val="000000"/>
                </a:solidFill>
                <a:latin typeface="LMMono10-Regular"/>
              </a:rPr>
              <a:t>salary)</a:t>
            </a:r>
          </a:p>
          <a:p>
            <a:pPr algn="l"/>
            <a:r>
              <a:rPr lang="en-US" sz="1400" b="0" i="1" u="none" strike="noStrike" baseline="0" dirty="0">
                <a:solidFill>
                  <a:srgbClr val="8F5A03"/>
                </a:solidFill>
                <a:latin typeface="LMMono10-Italic"/>
              </a:rPr>
              <a:t>#Select the subset of predictors that do the best at meeting some well-defined objective criterion, such </a:t>
            </a:r>
          </a:p>
          <a:p>
            <a:pPr algn="l"/>
            <a:r>
              <a:rPr lang="en-US" sz="1400" b="0" i="0" u="none" strike="noStrike" baseline="0" dirty="0" err="1">
                <a:solidFill>
                  <a:srgbClr val="000000"/>
                </a:solidFill>
                <a:latin typeface="LMMono10-Regular"/>
              </a:rPr>
              <a:t>ks</a:t>
            </a:r>
            <a:r>
              <a:rPr lang="en-US" sz="1400" b="0" i="0" u="none" strike="noStrike" baseline="0" dirty="0">
                <a:solidFill>
                  <a:srgbClr val="8F5A03"/>
                </a:solidFill>
                <a:latin typeface="LMMono10-Regular"/>
              </a:rPr>
              <a:t>=</a:t>
            </a:r>
            <a:r>
              <a:rPr lang="en-US" sz="1400" b="0" i="0" u="none" strike="noStrike" baseline="0" dirty="0" err="1">
                <a:solidFill>
                  <a:srgbClr val="000000"/>
                </a:solidFill>
                <a:latin typeface="LMMono10-Regular"/>
              </a:rPr>
              <a:t>ols_step_backward_p</a:t>
            </a:r>
            <a:r>
              <a:rPr lang="en-US" sz="1400" b="0" i="0" u="none" strike="noStrike" baseline="0" dirty="0">
                <a:solidFill>
                  <a:srgbClr val="000000"/>
                </a:solidFill>
                <a:latin typeface="LMMono10-Regular"/>
              </a:rPr>
              <a:t>(</a:t>
            </a:r>
            <a:r>
              <a:rPr lang="en-US" sz="1400" b="0" i="0" u="none" strike="noStrike" baseline="0" dirty="0" err="1">
                <a:solidFill>
                  <a:srgbClr val="000000"/>
                </a:solidFill>
                <a:latin typeface="LMMono10-Regular"/>
              </a:rPr>
              <a:t>firstordermodel</a:t>
            </a:r>
            <a:r>
              <a:rPr lang="en-US" sz="1400" b="0" i="0" u="none" strike="noStrike" baseline="0" dirty="0">
                <a:solidFill>
                  <a:srgbClr val="000000"/>
                </a:solidFill>
                <a:latin typeface="LMMono10-Regular"/>
              </a:rPr>
              <a:t>, </a:t>
            </a:r>
            <a:r>
              <a:rPr lang="en-US" sz="1400" b="0" i="0" u="none" strike="noStrike" baseline="0" dirty="0">
                <a:solidFill>
                  <a:srgbClr val="C5A100"/>
                </a:solidFill>
                <a:latin typeface="LMMono10-Regular"/>
              </a:rPr>
              <a:t>details=</a:t>
            </a:r>
            <a:r>
              <a:rPr lang="en-US" sz="1400" b="0" i="0" u="none" strike="noStrike" baseline="0" dirty="0">
                <a:solidFill>
                  <a:srgbClr val="000000"/>
                </a:solidFill>
                <a:latin typeface="LMMono10-Regular"/>
              </a:rPr>
              <a:t>TRUE)</a:t>
            </a:r>
          </a:p>
          <a:p>
            <a:pPr algn="l"/>
            <a:r>
              <a:rPr lang="en-US" sz="1400" b="0" i="1" u="none" strike="noStrike" baseline="0" dirty="0">
                <a:solidFill>
                  <a:srgbClr val="8F5A03"/>
                </a:solidFill>
                <a:latin typeface="LMMono10-Italic"/>
              </a:rPr>
              <a:t># for the output interpretation</a:t>
            </a:r>
          </a:p>
          <a:p>
            <a:pPr algn="l"/>
            <a:r>
              <a:rPr lang="en-US" sz="1400" b="0" i="0" u="none" strike="noStrike" baseline="0" dirty="0">
                <a:latin typeface="LMMono10-Regular"/>
              </a:rPr>
              <a:t>R2&lt;-c</a:t>
            </a:r>
            <a:r>
              <a:rPr lang="en-US" sz="1400" b="0" i="0" u="none" strike="noStrike" baseline="0" dirty="0">
                <a:solidFill>
                  <a:srgbClr val="000000"/>
                </a:solidFill>
                <a:latin typeface="LMMono10-Regular"/>
              </a:rPr>
              <a:t>(</a:t>
            </a:r>
            <a:r>
              <a:rPr lang="en-US" sz="1400" b="0" i="0" u="none" strike="noStrike" baseline="0" dirty="0" err="1">
                <a:solidFill>
                  <a:srgbClr val="000000"/>
                </a:solidFill>
                <a:latin typeface="LMMono10-Regular"/>
              </a:rPr>
              <a:t>ks$rsquare</a:t>
            </a:r>
            <a:r>
              <a:rPr lang="en-US" sz="1400" b="0" i="0" u="none" strike="noStrike" baseline="0" dirty="0">
                <a:solidFill>
                  <a:srgbClr val="000000"/>
                </a:solidFill>
                <a:latin typeface="LMMono10-Regular"/>
              </a:rPr>
              <a:t>)</a:t>
            </a:r>
          </a:p>
          <a:p>
            <a:pPr algn="l"/>
            <a:r>
              <a:rPr lang="en-US" sz="1400" b="0" i="0" u="none" strike="noStrike" baseline="0" dirty="0">
                <a:solidFill>
                  <a:srgbClr val="000000"/>
                </a:solidFill>
                <a:latin typeface="LMMono10-Regular"/>
              </a:rPr>
              <a:t>AdjustedR2</a:t>
            </a:r>
            <a:r>
              <a:rPr lang="en-US" sz="1400" b="0" i="0" u="none" strike="noStrike" baseline="0" dirty="0">
                <a:solidFill>
                  <a:srgbClr val="8F5A03"/>
                </a:solidFill>
                <a:latin typeface="LMMono10-Regular"/>
              </a:rPr>
              <a:t>&lt;-</a:t>
            </a:r>
            <a:r>
              <a:rPr lang="en-US" sz="1400" b="0" i="0" u="none" strike="noStrike" baseline="0" dirty="0">
                <a:solidFill>
                  <a:srgbClr val="000000"/>
                </a:solidFill>
                <a:latin typeface="LMMono10-Regular"/>
              </a:rPr>
              <a:t>c(</a:t>
            </a:r>
            <a:r>
              <a:rPr lang="en-US" sz="1400" b="0" i="0" u="none" strike="noStrike" baseline="0" dirty="0" err="1">
                <a:solidFill>
                  <a:srgbClr val="000000"/>
                </a:solidFill>
                <a:latin typeface="LMMono10-Regular"/>
              </a:rPr>
              <a:t>ks$adjr</a:t>
            </a:r>
            <a:r>
              <a:rPr lang="en-US" sz="1400" b="0" i="0" u="none" strike="noStrike" baseline="0" dirty="0">
                <a:solidFill>
                  <a:srgbClr val="000000"/>
                </a:solidFill>
                <a:latin typeface="LMMono10-Regular"/>
              </a:rPr>
              <a:t>)</a:t>
            </a:r>
          </a:p>
          <a:p>
            <a:pPr algn="l"/>
            <a:r>
              <a:rPr lang="en-US" sz="1400" b="0" i="0" u="none" strike="noStrike" baseline="0" dirty="0">
                <a:solidFill>
                  <a:srgbClr val="000000"/>
                </a:solidFill>
                <a:latin typeface="LMMono10-Regular"/>
              </a:rPr>
              <a:t>Cp</a:t>
            </a:r>
            <a:r>
              <a:rPr lang="en-US" sz="1400" b="0" i="0" u="none" strike="noStrike" baseline="0" dirty="0">
                <a:solidFill>
                  <a:srgbClr val="8F5A03"/>
                </a:solidFill>
                <a:latin typeface="LMMono10-Regular"/>
              </a:rPr>
              <a:t>&lt;-</a:t>
            </a:r>
            <a:r>
              <a:rPr lang="en-US" sz="1400" b="0" i="0" u="none" strike="noStrike" baseline="0" dirty="0">
                <a:solidFill>
                  <a:srgbClr val="000000"/>
                </a:solidFill>
                <a:latin typeface="LMMono10-Regular"/>
              </a:rPr>
              <a:t>c(</a:t>
            </a:r>
            <a:r>
              <a:rPr lang="en-US" sz="1400" b="0" i="0" u="none" strike="noStrike" baseline="0" dirty="0" err="1">
                <a:solidFill>
                  <a:srgbClr val="000000"/>
                </a:solidFill>
                <a:latin typeface="LMMono10-Regular"/>
              </a:rPr>
              <a:t>ks$cp</a:t>
            </a:r>
            <a:r>
              <a:rPr lang="en-US" sz="1400" b="0" i="0" u="none" strike="noStrike" baseline="0" dirty="0">
                <a:solidFill>
                  <a:srgbClr val="000000"/>
                </a:solidFill>
                <a:latin typeface="LMMono10-Regular"/>
              </a:rPr>
              <a:t>)</a:t>
            </a:r>
          </a:p>
          <a:p>
            <a:pPr algn="l"/>
            <a:r>
              <a:rPr lang="en-US" sz="1400" b="0" i="0" u="none" strike="noStrike" baseline="0" dirty="0">
                <a:solidFill>
                  <a:srgbClr val="000000"/>
                </a:solidFill>
                <a:latin typeface="LMMono10-Regular"/>
              </a:rPr>
              <a:t>AIC</a:t>
            </a:r>
            <a:r>
              <a:rPr lang="en-US" sz="1400" b="0" i="0" u="none" strike="noStrike" baseline="0" dirty="0">
                <a:solidFill>
                  <a:srgbClr val="8F5A03"/>
                </a:solidFill>
                <a:latin typeface="LMMono10-Regular"/>
              </a:rPr>
              <a:t>&lt;-</a:t>
            </a:r>
            <a:r>
              <a:rPr lang="en-US" sz="1400" b="0" i="0" u="none" strike="noStrike" baseline="0" dirty="0">
                <a:solidFill>
                  <a:srgbClr val="000000"/>
                </a:solidFill>
                <a:latin typeface="LMMono10-Regular"/>
              </a:rPr>
              <a:t>c(</a:t>
            </a:r>
            <a:r>
              <a:rPr lang="en-US" sz="1400" b="0" i="0" u="none" strike="noStrike" baseline="0" dirty="0" err="1">
                <a:solidFill>
                  <a:srgbClr val="000000"/>
                </a:solidFill>
                <a:latin typeface="LMMono10-Regular"/>
              </a:rPr>
              <a:t>ks$aic</a:t>
            </a:r>
            <a:r>
              <a:rPr lang="en-US" sz="1400" b="0" i="0" u="none" strike="noStrike" baseline="0" dirty="0">
                <a:solidFill>
                  <a:srgbClr val="000000"/>
                </a:solidFill>
                <a:latin typeface="LMMono10-Regular"/>
              </a:rPr>
              <a:t>)</a:t>
            </a:r>
          </a:p>
          <a:p>
            <a:r>
              <a:rPr lang="en-US" sz="1400" dirty="0">
                <a:solidFill>
                  <a:srgbClr val="000000"/>
                </a:solidFill>
                <a:latin typeface="LMMono10-Regular"/>
              </a:rPr>
              <a:t>RMSE</a:t>
            </a:r>
            <a:r>
              <a:rPr lang="en-US" sz="1400" b="0" i="0" u="none" strike="noStrike" baseline="0" dirty="0">
                <a:solidFill>
                  <a:srgbClr val="8F5A03"/>
                </a:solidFill>
                <a:latin typeface="LMMono10-Regular"/>
              </a:rPr>
              <a:t>&lt;-</a:t>
            </a:r>
            <a:r>
              <a:rPr lang="en-US" sz="1400" b="0" i="0" u="none" strike="noStrike" baseline="0" dirty="0">
                <a:solidFill>
                  <a:srgbClr val="000000"/>
                </a:solidFill>
                <a:latin typeface="LMMono10-Regular"/>
              </a:rPr>
              <a:t>c(</a:t>
            </a:r>
            <a:r>
              <a:rPr lang="en-US" sz="1400" b="0" i="0" u="none" strike="noStrike" baseline="0" dirty="0" err="1">
                <a:solidFill>
                  <a:srgbClr val="000000"/>
                </a:solidFill>
                <a:latin typeface="LMMono10-Regular"/>
              </a:rPr>
              <a:t>ks$</a:t>
            </a:r>
            <a:r>
              <a:rPr lang="en-US" sz="1400" dirty="0" err="1">
                <a:solidFill>
                  <a:srgbClr val="000000"/>
                </a:solidFill>
                <a:latin typeface="LMMono10-Regular"/>
              </a:rPr>
              <a:t>rmse</a:t>
            </a:r>
            <a:r>
              <a:rPr lang="en-US" sz="1400" b="0" i="0" u="none" strike="noStrike" baseline="0" dirty="0">
                <a:solidFill>
                  <a:srgbClr val="000000"/>
                </a:solidFill>
                <a:latin typeface="LMMono10-Regular"/>
              </a:rPr>
              <a:t>)</a:t>
            </a:r>
          </a:p>
          <a:p>
            <a:pPr algn="l"/>
            <a:r>
              <a:rPr lang="en-US" sz="1400" b="0" i="0" u="none" strike="noStrike" baseline="0" dirty="0" err="1">
                <a:solidFill>
                  <a:srgbClr val="000000"/>
                </a:solidFill>
                <a:latin typeface="LMMono10-Regular"/>
              </a:rPr>
              <a:t>cbind</a:t>
            </a:r>
            <a:r>
              <a:rPr lang="en-US" sz="1400" b="0" i="0" u="none" strike="noStrike" baseline="0" dirty="0">
                <a:solidFill>
                  <a:srgbClr val="000000"/>
                </a:solidFill>
                <a:latin typeface="LMMono10-Regular"/>
              </a:rPr>
              <a:t>(R2, AdjustedR2,Cp,AIC,</a:t>
            </a:r>
            <a:r>
              <a:rPr lang="en-US" sz="1400" dirty="0">
                <a:solidFill>
                  <a:srgbClr val="000000"/>
                </a:solidFill>
                <a:latin typeface="LMMono10-Regular"/>
              </a:rPr>
              <a:t> RMSE</a:t>
            </a:r>
            <a:r>
              <a:rPr lang="en-US" sz="1400" b="0" i="0" u="none" strike="noStrike" baseline="0" dirty="0">
                <a:solidFill>
                  <a:srgbClr val="000000"/>
                </a:solidFill>
                <a:latin typeface="LMMono10-Regular"/>
              </a:rPr>
              <a:t>)</a:t>
            </a:r>
            <a:endParaRPr lang="en-US" sz="2000" dirty="0"/>
          </a:p>
        </p:txBody>
      </p:sp>
      <p:graphicFrame>
        <p:nvGraphicFramePr>
          <p:cNvPr id="4" name="Table 16">
            <a:extLst>
              <a:ext uri="{FF2B5EF4-FFF2-40B4-BE49-F238E27FC236}">
                <a16:creationId xmlns:a16="http://schemas.microsoft.com/office/drawing/2014/main" id="{54EEC88B-5D81-BD24-A1D3-5B2AC0F8E185}"/>
              </a:ext>
            </a:extLst>
          </p:cNvPr>
          <p:cNvGraphicFramePr>
            <a:graphicFrameLocks noGrp="1"/>
          </p:cNvGraphicFramePr>
          <p:nvPr>
            <p:extLst>
              <p:ext uri="{D42A27DB-BD31-4B8C-83A1-F6EECF244321}">
                <p14:modId xmlns:p14="http://schemas.microsoft.com/office/powerpoint/2010/main" val="981795666"/>
              </p:ext>
            </p:extLst>
          </p:nvPr>
        </p:nvGraphicFramePr>
        <p:xfrm>
          <a:off x="6312760" y="5133955"/>
          <a:ext cx="5840362" cy="1303430"/>
        </p:xfrm>
        <a:graphic>
          <a:graphicData uri="http://schemas.openxmlformats.org/drawingml/2006/table">
            <a:tbl>
              <a:tblPr firstRow="1" bandRow="1">
                <a:tableStyleId>{5940675A-B579-460E-94D1-54222C63F5DA}</a:tableStyleId>
              </a:tblPr>
              <a:tblGrid>
                <a:gridCol w="981371">
                  <a:extLst>
                    <a:ext uri="{9D8B030D-6E8A-4147-A177-3AD203B41FA5}">
                      <a16:colId xmlns:a16="http://schemas.microsoft.com/office/drawing/2014/main" val="2618288609"/>
                    </a:ext>
                  </a:extLst>
                </a:gridCol>
                <a:gridCol w="673387">
                  <a:extLst>
                    <a:ext uri="{9D8B030D-6E8A-4147-A177-3AD203B41FA5}">
                      <a16:colId xmlns:a16="http://schemas.microsoft.com/office/drawing/2014/main" val="1640950920"/>
                    </a:ext>
                  </a:extLst>
                </a:gridCol>
                <a:gridCol w="1304752">
                  <a:extLst>
                    <a:ext uri="{9D8B030D-6E8A-4147-A177-3AD203B41FA5}">
                      <a16:colId xmlns:a16="http://schemas.microsoft.com/office/drawing/2014/main" val="1296112485"/>
                    </a:ext>
                  </a:extLst>
                </a:gridCol>
                <a:gridCol w="845575">
                  <a:extLst>
                    <a:ext uri="{9D8B030D-6E8A-4147-A177-3AD203B41FA5}">
                      <a16:colId xmlns:a16="http://schemas.microsoft.com/office/drawing/2014/main" val="882492766"/>
                    </a:ext>
                  </a:extLst>
                </a:gridCol>
                <a:gridCol w="1052051">
                  <a:extLst>
                    <a:ext uri="{9D8B030D-6E8A-4147-A177-3AD203B41FA5}">
                      <a16:colId xmlns:a16="http://schemas.microsoft.com/office/drawing/2014/main" val="2441821466"/>
                    </a:ext>
                  </a:extLst>
                </a:gridCol>
                <a:gridCol w="983226">
                  <a:extLst>
                    <a:ext uri="{9D8B030D-6E8A-4147-A177-3AD203B41FA5}">
                      <a16:colId xmlns:a16="http://schemas.microsoft.com/office/drawing/2014/main" val="2089747798"/>
                    </a:ext>
                  </a:extLst>
                </a:gridCol>
              </a:tblGrid>
              <a:tr h="309257">
                <a:tc>
                  <a:txBody>
                    <a:bodyPr/>
                    <a:lstStyle/>
                    <a:p>
                      <a:r>
                        <a:rPr lang="en-US" sz="1400" dirty="0"/>
                        <a:t>Combos 5</a:t>
                      </a:r>
                    </a:p>
                  </a:txBody>
                  <a:tcPr/>
                </a:tc>
                <a:tc>
                  <a:txBody>
                    <a:bodyPr/>
                    <a:lstStyle/>
                    <a:p>
                      <a:r>
                        <a:rPr lang="en-US" sz="1400" kern="1200" dirty="0">
                          <a:solidFill>
                            <a:schemeClr val="tx1"/>
                          </a:solidFill>
                          <a:latin typeface="+mn-lt"/>
                          <a:ea typeface="+mn-ea"/>
                          <a:cs typeface="+mn-cs"/>
                        </a:rPr>
                        <a:t>R2 (+)</a:t>
                      </a:r>
                    </a:p>
                  </a:txBody>
                  <a:tcPr/>
                </a:tc>
                <a:tc>
                  <a:txBody>
                    <a:bodyPr/>
                    <a:lstStyle/>
                    <a:p>
                      <a:r>
                        <a:rPr lang="en-US" sz="1400" kern="1200" dirty="0">
                          <a:solidFill>
                            <a:srgbClr val="FF0000"/>
                          </a:solidFill>
                          <a:latin typeface="+mn-lt"/>
                          <a:ea typeface="+mn-ea"/>
                          <a:cs typeface="+mn-cs"/>
                        </a:rPr>
                        <a:t>Adjusted R2 (+)</a:t>
                      </a:r>
                    </a:p>
                  </a:txBody>
                  <a:tcPr/>
                </a:tc>
                <a:tc>
                  <a:txBody>
                    <a:bodyPr/>
                    <a:lstStyle/>
                    <a:p>
                      <a:r>
                        <a:rPr lang="en-US" sz="1400" kern="1200" dirty="0">
                          <a:solidFill>
                            <a:schemeClr val="accent6"/>
                          </a:solidFill>
                          <a:latin typeface="+mn-lt"/>
                          <a:ea typeface="+mn-ea"/>
                          <a:cs typeface="+mn-cs"/>
                        </a:rPr>
                        <a:t>Cp (k+1) </a:t>
                      </a:r>
                    </a:p>
                  </a:txBody>
                  <a:tcPr/>
                </a:tc>
                <a:tc>
                  <a:txBody>
                    <a:bodyPr/>
                    <a:lstStyle/>
                    <a:p>
                      <a:r>
                        <a:rPr lang="en-US" sz="1400" kern="1200" dirty="0">
                          <a:solidFill>
                            <a:schemeClr val="accent1"/>
                          </a:solidFill>
                          <a:latin typeface="+mn-lt"/>
                          <a:ea typeface="+mn-ea"/>
                          <a:cs typeface="+mn-cs"/>
                        </a:rPr>
                        <a:t>AIC/BIC (-)</a:t>
                      </a:r>
                    </a:p>
                  </a:txBody>
                  <a:tcPr/>
                </a:tc>
                <a:tc>
                  <a:txBody>
                    <a:bodyPr/>
                    <a:lstStyle/>
                    <a:p>
                      <a:r>
                        <a:rPr lang="en-US" sz="1400" kern="1200" dirty="0">
                          <a:solidFill>
                            <a:srgbClr val="FFC000"/>
                          </a:solidFill>
                          <a:latin typeface="+mn-lt"/>
                          <a:ea typeface="+mn-ea"/>
                          <a:cs typeface="+mn-cs"/>
                        </a:rPr>
                        <a:t>RMSE (-)</a:t>
                      </a:r>
                    </a:p>
                  </a:txBody>
                  <a:tcPr/>
                </a:tc>
                <a:extLst>
                  <a:ext uri="{0D108BD9-81ED-4DB2-BD59-A6C34878D82A}">
                    <a16:rowId xmlns:a16="http://schemas.microsoft.com/office/drawing/2014/main" val="4031617139"/>
                  </a:ext>
                </a:extLst>
              </a:tr>
              <a:tr h="331391">
                <a:tc>
                  <a:txBody>
                    <a:bodyPr/>
                    <a:lstStyle/>
                    <a:p>
                      <a:r>
                        <a:rPr lang="en-US" sz="1400" dirty="0"/>
                        <a:t>Model1</a:t>
                      </a: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extLst>
                  <a:ext uri="{0D108BD9-81ED-4DB2-BD59-A6C34878D82A}">
                    <a16:rowId xmlns:a16="http://schemas.microsoft.com/office/drawing/2014/main" val="4034223321"/>
                  </a:ext>
                </a:extLst>
              </a:tr>
              <a:tr h="3313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t>
                      </a: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extLst>
                  <a:ext uri="{0D108BD9-81ED-4DB2-BD59-A6C34878D82A}">
                    <a16:rowId xmlns:a16="http://schemas.microsoft.com/office/drawing/2014/main" val="2762242849"/>
                  </a:ext>
                </a:extLst>
              </a:tr>
              <a:tr h="3313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Model5</a:t>
                      </a: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tc>
                  <a:txBody>
                    <a:bodyPr/>
                    <a:lstStyle/>
                    <a:p>
                      <a:endParaRPr lang="en-US" sz="1400" kern="1200" dirty="0">
                        <a:solidFill>
                          <a:schemeClr val="tx1"/>
                        </a:solidFill>
                        <a:latin typeface="+mn-lt"/>
                        <a:ea typeface="+mn-ea"/>
                        <a:cs typeface="+mn-cs"/>
                      </a:endParaRPr>
                    </a:p>
                  </a:txBody>
                  <a:tcPr/>
                </a:tc>
                <a:extLst>
                  <a:ext uri="{0D108BD9-81ED-4DB2-BD59-A6C34878D82A}">
                    <a16:rowId xmlns:a16="http://schemas.microsoft.com/office/drawing/2014/main" val="3563278940"/>
                  </a:ext>
                </a:extLst>
              </a:tr>
            </a:tbl>
          </a:graphicData>
        </a:graphic>
      </p:graphicFrame>
      <p:pic>
        <p:nvPicPr>
          <p:cNvPr id="5" name="Picture 4">
            <a:extLst>
              <a:ext uri="{FF2B5EF4-FFF2-40B4-BE49-F238E27FC236}">
                <a16:creationId xmlns:a16="http://schemas.microsoft.com/office/drawing/2014/main" id="{DDA235D4-9879-F38A-AEBD-C8D202FC258B}"/>
              </a:ext>
            </a:extLst>
          </p:cNvPr>
          <p:cNvPicPr>
            <a:picLocks noChangeAspect="1"/>
          </p:cNvPicPr>
          <p:nvPr/>
        </p:nvPicPr>
        <p:blipFill>
          <a:blip r:embed="rId2"/>
          <a:stretch>
            <a:fillRect/>
          </a:stretch>
        </p:blipFill>
        <p:spPr>
          <a:xfrm>
            <a:off x="7030880" y="1787969"/>
            <a:ext cx="5070980" cy="1713863"/>
          </a:xfrm>
          <a:prstGeom prst="rect">
            <a:avLst/>
          </a:prstGeom>
        </p:spPr>
      </p:pic>
      <p:pic>
        <p:nvPicPr>
          <p:cNvPr id="6" name="Picture 5">
            <a:extLst>
              <a:ext uri="{FF2B5EF4-FFF2-40B4-BE49-F238E27FC236}">
                <a16:creationId xmlns:a16="http://schemas.microsoft.com/office/drawing/2014/main" id="{39C2D124-B776-C348-5170-05AB8E81D698}"/>
              </a:ext>
            </a:extLst>
          </p:cNvPr>
          <p:cNvPicPr>
            <a:picLocks noChangeAspect="1"/>
          </p:cNvPicPr>
          <p:nvPr/>
        </p:nvPicPr>
        <p:blipFill>
          <a:blip r:embed="rId3"/>
          <a:stretch>
            <a:fillRect/>
          </a:stretch>
        </p:blipFill>
        <p:spPr>
          <a:xfrm>
            <a:off x="7030880" y="3631043"/>
            <a:ext cx="5116050" cy="1373701"/>
          </a:xfrm>
          <a:prstGeom prst="rect">
            <a:avLst/>
          </a:prstGeom>
        </p:spPr>
      </p:pic>
      <p:sp>
        <p:nvSpPr>
          <p:cNvPr id="7" name="Slide Number Placeholder 6">
            <a:extLst>
              <a:ext uri="{FF2B5EF4-FFF2-40B4-BE49-F238E27FC236}">
                <a16:creationId xmlns:a16="http://schemas.microsoft.com/office/drawing/2014/main" id="{56CB0890-6577-9C6D-5252-E4639241EEFB}"/>
              </a:ext>
            </a:extLst>
          </p:cNvPr>
          <p:cNvSpPr>
            <a:spLocks noGrp="1"/>
          </p:cNvSpPr>
          <p:nvPr>
            <p:ph type="sldNum" sz="quarter" idx="12"/>
          </p:nvPr>
        </p:nvSpPr>
        <p:spPr/>
        <p:txBody>
          <a:bodyPr/>
          <a:lstStyle/>
          <a:p>
            <a:fld id="{998FC6E2-3800-4EB0-A18D-3856D6660061}" type="slidenum">
              <a:rPr lang="en-US" smtClean="0"/>
              <a:t>29</a:t>
            </a:fld>
            <a:endParaRPr lang="en-US"/>
          </a:p>
        </p:txBody>
      </p:sp>
    </p:spTree>
    <p:extLst>
      <p:ext uri="{BB962C8B-B14F-4D97-AF65-F5344CB8AC3E}">
        <p14:creationId xmlns:p14="http://schemas.microsoft.com/office/powerpoint/2010/main" val="1783372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5: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a:t>
            </a:r>
            <a:r>
              <a:rPr lang="en-US" sz="1900" dirty="0">
                <a:solidFill>
                  <a:schemeClr val="bg1">
                    <a:lumMod val="75000"/>
                  </a:schemeClr>
                </a:solidFill>
                <a:latin typeface="Calibri" panose="020F0502020204030204" pitchFamily="34" charset="0"/>
                <a:ea typeface="SimSun" panose="02010600030101010101" pitchFamily="2" charset="-122"/>
              </a:rPr>
              <a:t>Evaluate the reliability of the model chosen</a:t>
            </a:r>
          </a:p>
          <a:p>
            <a:r>
              <a:rPr lang="en-US" sz="1900" dirty="0">
                <a:solidFill>
                  <a:schemeClr val="bg1">
                    <a:lumMod val="75000"/>
                  </a:schemeClr>
                </a:solidFill>
                <a:latin typeface="Calibri" panose="020F0502020204030204" pitchFamily="34" charset="0"/>
                <a:ea typeface="SimSun" panose="02010600030101010101" pitchFamily="2" charset="-122"/>
              </a:rPr>
              <a:t>Topic 4: Statistical model diagnostics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6: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7: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8: </a:t>
            </a:r>
            <a:r>
              <a:rPr lang="en-CA" sz="1900" dirty="0">
                <a:solidFill>
                  <a:schemeClr val="bg1">
                    <a:lumMod val="75000"/>
                  </a:schemeClr>
                </a:solidFill>
                <a:effectLst/>
                <a:latin typeface="Calibri" panose="020F0502020204030204" pitchFamily="34" charset="0"/>
                <a:ea typeface="SimSun" panose="02010600030101010101" pitchFamily="2" charset="-122"/>
              </a:rPr>
              <a:t>Multiple regression diagnostics: data transformation</a:t>
            </a: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standing on the shoulders of giants. </a:t>
            </a:r>
            <a:endParaRPr lang="en-US" sz="1900" dirty="0">
              <a:solidFill>
                <a:schemeClr val="bg1">
                  <a:lumMod val="75000"/>
                </a:schemeClr>
              </a:solidFill>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30</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13</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30</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sp>
        <p:nvSpPr>
          <p:cNvPr id="9" name="TextBox 8">
            <a:extLst>
              <a:ext uri="{FF2B5EF4-FFF2-40B4-BE49-F238E27FC236}">
                <a16:creationId xmlns:a16="http://schemas.microsoft.com/office/drawing/2014/main" id="{5DF3EA4B-04BC-2944-1D7C-ECE8969E19A0}"/>
              </a:ext>
            </a:extLst>
          </p:cNvPr>
          <p:cNvSpPr txBox="1"/>
          <p:nvPr/>
        </p:nvSpPr>
        <p:spPr>
          <a:xfrm>
            <a:off x="5252883" y="1897783"/>
            <a:ext cx="6100916" cy="2523768"/>
          </a:xfrm>
          <a:prstGeom prst="rect">
            <a:avLst/>
          </a:prstGeom>
          <a:noFill/>
        </p:spPr>
        <p:txBody>
          <a:bodyPr wrap="square">
            <a:spAutoFit/>
          </a:bodyPr>
          <a:lstStyle/>
          <a:p>
            <a:r>
              <a:rPr lang="en-US" sz="2000" dirty="0">
                <a:solidFill>
                  <a:srgbClr val="000000"/>
                </a:solidFill>
                <a:latin typeface="Calibri" panose="020F0502020204030204" pitchFamily="34" charset="0"/>
              </a:rPr>
              <a:t>Use the CREDIT.CSV data.</a:t>
            </a:r>
          </a:p>
          <a:p>
            <a:pPr algn="l"/>
            <a:r>
              <a:rPr lang="en-US" sz="2000" dirty="0">
                <a:solidFill>
                  <a:srgbClr val="000000"/>
                </a:solidFill>
                <a:latin typeface="Calibri" panose="020F0502020204030204" pitchFamily="34" charset="0"/>
              </a:rPr>
              <a:t>From the credit card example, using the </a:t>
            </a:r>
            <a:r>
              <a:rPr lang="en-US" sz="2000" b="1" dirty="0">
                <a:solidFill>
                  <a:srgbClr val="000000"/>
                </a:solidFill>
                <a:latin typeface="Calibri" panose="020F0502020204030204" pitchFamily="34" charset="0"/>
              </a:rPr>
              <a:t>All Possible Regressions Selection Criteria</a:t>
            </a:r>
            <a:r>
              <a:rPr lang="en-US" sz="2000" dirty="0">
                <a:solidFill>
                  <a:srgbClr val="000000"/>
                </a:solidFill>
                <a:latin typeface="Calibri" panose="020F0502020204030204" pitchFamily="34" charset="0"/>
              </a:rPr>
              <a:t> (combo5) to analyze which independent predictors should be used in the model</a:t>
            </a:r>
            <a:r>
              <a:rPr lang="en-US" sz="1800" b="0" i="0" u="none" strike="noStrike" baseline="0" dirty="0">
                <a:latin typeface="LMRoman10-Regular"/>
              </a:rPr>
              <a:t>.</a:t>
            </a:r>
          </a:p>
          <a:p>
            <a:pPr algn="l"/>
            <a:endParaRPr lang="en-US" dirty="0">
              <a:latin typeface="LMRoman10-Regular"/>
            </a:endParaRPr>
          </a:p>
          <a:p>
            <a:pPr algn="l"/>
            <a:r>
              <a:rPr lang="en-US" sz="2000" dirty="0">
                <a:latin typeface="LMRoman10-Regular"/>
              </a:rPr>
              <a:t>Hints: construct combos 5 tables for the best models you get from problem 11, 12 and make a final decision. </a:t>
            </a:r>
            <a:endParaRPr lang="en-US" sz="2000" dirty="0"/>
          </a:p>
        </p:txBody>
      </p:sp>
    </p:spTree>
    <p:extLst>
      <p:ext uri="{BB962C8B-B14F-4D97-AF65-F5344CB8AC3E}">
        <p14:creationId xmlns:p14="http://schemas.microsoft.com/office/powerpoint/2010/main" val="1666780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31</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13 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31</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pic>
        <p:nvPicPr>
          <p:cNvPr id="12" name="Picture 11">
            <a:extLst>
              <a:ext uri="{FF2B5EF4-FFF2-40B4-BE49-F238E27FC236}">
                <a16:creationId xmlns:a16="http://schemas.microsoft.com/office/drawing/2014/main" id="{B98206C7-C0EC-F1BF-01CA-486B9CEC0E93}"/>
              </a:ext>
            </a:extLst>
          </p:cNvPr>
          <p:cNvPicPr>
            <a:picLocks noChangeAspect="1"/>
          </p:cNvPicPr>
          <p:nvPr/>
        </p:nvPicPr>
        <p:blipFill>
          <a:blip r:embed="rId7"/>
          <a:stretch>
            <a:fillRect/>
          </a:stretch>
        </p:blipFill>
        <p:spPr>
          <a:xfrm>
            <a:off x="5126879" y="1841593"/>
            <a:ext cx="6681299" cy="2172780"/>
          </a:xfrm>
          <a:prstGeom prst="rect">
            <a:avLst/>
          </a:prstGeom>
        </p:spPr>
      </p:pic>
      <p:pic>
        <p:nvPicPr>
          <p:cNvPr id="14" name="Picture 13">
            <a:extLst>
              <a:ext uri="{FF2B5EF4-FFF2-40B4-BE49-F238E27FC236}">
                <a16:creationId xmlns:a16="http://schemas.microsoft.com/office/drawing/2014/main" id="{9265AD49-D0E9-A26A-7D92-E66231070126}"/>
              </a:ext>
            </a:extLst>
          </p:cNvPr>
          <p:cNvPicPr>
            <a:picLocks noChangeAspect="1"/>
          </p:cNvPicPr>
          <p:nvPr/>
        </p:nvPicPr>
        <p:blipFill>
          <a:blip r:embed="rId8"/>
          <a:stretch>
            <a:fillRect/>
          </a:stretch>
        </p:blipFill>
        <p:spPr>
          <a:xfrm>
            <a:off x="5126879" y="4215757"/>
            <a:ext cx="6681299" cy="1923507"/>
          </a:xfrm>
          <a:prstGeom prst="rect">
            <a:avLst/>
          </a:prstGeom>
        </p:spPr>
      </p:pic>
    </p:spTree>
    <p:extLst>
      <p:ext uri="{BB962C8B-B14F-4D97-AF65-F5344CB8AC3E}">
        <p14:creationId xmlns:p14="http://schemas.microsoft.com/office/powerpoint/2010/main" val="41476319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32</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13</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32</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graphicFrame>
        <p:nvGraphicFramePr>
          <p:cNvPr id="2" name="Diagram 1">
            <a:extLst>
              <a:ext uri="{FF2B5EF4-FFF2-40B4-BE49-F238E27FC236}">
                <a16:creationId xmlns:a16="http://schemas.microsoft.com/office/drawing/2014/main" id="{BDD0B688-930A-40D7-57E6-D7F112FDC30D}"/>
              </a:ext>
            </a:extLst>
          </p:cNvPr>
          <p:cNvGraphicFramePr/>
          <p:nvPr>
            <p:extLst>
              <p:ext uri="{D42A27DB-BD31-4B8C-83A1-F6EECF244321}">
                <p14:modId xmlns:p14="http://schemas.microsoft.com/office/powerpoint/2010/main" val="1767139848"/>
              </p:ext>
            </p:extLst>
          </p:nvPr>
        </p:nvGraphicFramePr>
        <p:xfrm>
          <a:off x="-156439" y="2396347"/>
          <a:ext cx="5153736" cy="27325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a:extLst>
              <a:ext uri="{FF2B5EF4-FFF2-40B4-BE49-F238E27FC236}">
                <a16:creationId xmlns:a16="http://schemas.microsoft.com/office/drawing/2014/main" id="{C13B617B-0D43-1EB5-6126-51AD76F0DF9C}"/>
              </a:ext>
            </a:extLst>
          </p:cNvPr>
          <p:cNvPicPr>
            <a:picLocks noChangeAspect="1"/>
          </p:cNvPicPr>
          <p:nvPr/>
        </p:nvPicPr>
        <p:blipFill>
          <a:blip r:embed="rId12"/>
          <a:stretch>
            <a:fillRect/>
          </a:stretch>
        </p:blipFill>
        <p:spPr>
          <a:xfrm>
            <a:off x="5379833" y="2152276"/>
            <a:ext cx="6326089" cy="4146648"/>
          </a:xfrm>
          <a:prstGeom prst="rect">
            <a:avLst/>
          </a:prstGeom>
        </p:spPr>
      </p:pic>
    </p:spTree>
    <p:extLst>
      <p:ext uri="{BB962C8B-B14F-4D97-AF65-F5344CB8AC3E}">
        <p14:creationId xmlns:p14="http://schemas.microsoft.com/office/powerpoint/2010/main" val="25650018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DA376-E460-F7A8-B5FA-A67B0D8A69D5}"/>
              </a:ext>
            </a:extLst>
          </p:cNvPr>
          <p:cNvSpPr>
            <a:spLocks noGrp="1"/>
          </p:cNvSpPr>
          <p:nvPr>
            <p:ph type="title"/>
          </p:nvPr>
        </p:nvSpPr>
        <p:spPr>
          <a:xfrm>
            <a:off x="6513788" y="365125"/>
            <a:ext cx="4840010" cy="1807305"/>
          </a:xfrm>
        </p:spPr>
        <p:txBody>
          <a:bodyPr>
            <a:normAutofit/>
          </a:bodyPr>
          <a:lstStyle/>
          <a:p>
            <a:r>
              <a:rPr lang="en-US" dirty="0"/>
              <a:t>Take away messages</a:t>
            </a:r>
          </a:p>
        </p:txBody>
      </p:sp>
      <p:pic>
        <p:nvPicPr>
          <p:cNvPr id="5" name="Picture 4">
            <a:extLst>
              <a:ext uri="{FF2B5EF4-FFF2-40B4-BE49-F238E27FC236}">
                <a16:creationId xmlns:a16="http://schemas.microsoft.com/office/drawing/2014/main" id="{C8C2E946-FDCD-1BE8-DB6B-D583D80F35B1}"/>
              </a:ext>
            </a:extLst>
          </p:cNvPr>
          <p:cNvPicPr>
            <a:picLocks noChangeAspect="1"/>
          </p:cNvPicPr>
          <p:nvPr/>
        </p:nvPicPr>
        <p:blipFill rotWithShape="1">
          <a:blip r:embed="rId2"/>
          <a:srcRect l="20311" r="2952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4C2F3B0-0B87-D272-67BA-A8245A0F4C14}"/>
              </a:ext>
            </a:extLst>
          </p:cNvPr>
          <p:cNvSpPr>
            <a:spLocks noGrp="1"/>
          </p:cNvSpPr>
          <p:nvPr>
            <p:ph idx="1"/>
          </p:nvPr>
        </p:nvSpPr>
        <p:spPr>
          <a:xfrm>
            <a:off x="6513788" y="2333297"/>
            <a:ext cx="4840010" cy="3843666"/>
          </a:xfrm>
        </p:spPr>
        <p:txBody>
          <a:bodyPr>
            <a:normAutofit/>
          </a:bodyPr>
          <a:lstStyle/>
          <a:p>
            <a:r>
              <a:rPr lang="en-US" sz="2000" dirty="0"/>
              <a:t>Statistics: </a:t>
            </a:r>
          </a:p>
          <a:p>
            <a:pPr lvl="1"/>
            <a:r>
              <a:rPr lang="en-US" sz="1600" dirty="0"/>
              <a:t>Backward elimination</a:t>
            </a:r>
          </a:p>
          <a:p>
            <a:pPr lvl="1"/>
            <a:r>
              <a:rPr lang="en-US" sz="1600" dirty="0"/>
              <a:t>Forward selection </a:t>
            </a:r>
          </a:p>
          <a:p>
            <a:pPr lvl="1"/>
            <a:r>
              <a:rPr lang="en-US" sz="1600" dirty="0"/>
              <a:t>Stepwise regression</a:t>
            </a:r>
          </a:p>
          <a:p>
            <a:pPr lvl="1"/>
            <a:r>
              <a:rPr lang="en-US" sz="1600" dirty="0"/>
              <a:t>All Possible Regressions Selection Procedure (makes your own selection criteria combo)</a:t>
            </a:r>
          </a:p>
          <a:p>
            <a:r>
              <a:rPr lang="en-US" sz="2400" dirty="0"/>
              <a:t>Code:</a:t>
            </a:r>
          </a:p>
          <a:p>
            <a:pPr lvl="1"/>
            <a:r>
              <a:rPr lang="en-US" sz="1600" dirty="0"/>
              <a:t>lm(); anova(); </a:t>
            </a:r>
          </a:p>
          <a:p>
            <a:pPr lvl="1"/>
            <a:r>
              <a:rPr lang="en-US" sz="1600" dirty="0" err="1"/>
              <a:t>ols_step_backward_p</a:t>
            </a:r>
            <a:endParaRPr lang="en-US" sz="1600" dirty="0"/>
          </a:p>
          <a:p>
            <a:pPr lvl="1"/>
            <a:r>
              <a:rPr lang="en-US" sz="1600" dirty="0" err="1"/>
              <a:t>ols_step_forward_p</a:t>
            </a:r>
            <a:endParaRPr lang="en-US" sz="1600" dirty="0"/>
          </a:p>
          <a:p>
            <a:pPr lvl="1"/>
            <a:r>
              <a:rPr lang="en-US" sz="1600" dirty="0" err="1"/>
              <a:t>ols_step_both_p</a:t>
            </a:r>
            <a:endParaRPr lang="en-US" sz="1600" dirty="0"/>
          </a:p>
          <a:p>
            <a:pPr lvl="1"/>
            <a:r>
              <a:rPr lang="en-US" sz="1600" dirty="0" err="1"/>
              <a:t>rbind</a:t>
            </a:r>
            <a:r>
              <a:rPr lang="en-US" sz="1600" dirty="0"/>
              <a:t>(); </a:t>
            </a:r>
            <a:r>
              <a:rPr lang="en-US" sz="1600" dirty="0" err="1"/>
              <a:t>cbind</a:t>
            </a:r>
            <a:r>
              <a:rPr lang="en-US" sz="1600" dirty="0"/>
              <a:t>(); </a:t>
            </a:r>
            <a:r>
              <a:rPr lang="en-US" sz="1600" dirty="0" err="1"/>
              <a:t>colnames</a:t>
            </a:r>
            <a:r>
              <a:rPr lang="en-US" sz="1600" dirty="0"/>
              <a:t>(); write.csv(); </a:t>
            </a:r>
            <a:r>
              <a:rPr lang="en-US" sz="1600" dirty="0" err="1"/>
              <a:t>getwd</a:t>
            </a:r>
            <a:r>
              <a:rPr lang="en-US" sz="1600" dirty="0"/>
              <a:t>()</a:t>
            </a:r>
          </a:p>
        </p:txBody>
      </p:sp>
      <p:pic>
        <p:nvPicPr>
          <p:cNvPr id="4" name="Picture 3" descr="Shape&#10;&#10;Description automatically generated with medium confidence">
            <a:extLst>
              <a:ext uri="{FF2B5EF4-FFF2-40B4-BE49-F238E27FC236}">
                <a16:creationId xmlns:a16="http://schemas.microsoft.com/office/drawing/2014/main" id="{53138E67-25FF-A60F-F4E9-D7A65E331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AC4A46E4-530E-E4A9-8C08-2AF570986BAA}"/>
              </a:ext>
            </a:extLst>
          </p:cNvPr>
          <p:cNvSpPr>
            <a:spLocks noGrp="1"/>
          </p:cNvSpPr>
          <p:nvPr>
            <p:ph type="sldNum" sz="quarter" idx="12"/>
          </p:nvPr>
        </p:nvSpPr>
        <p:spPr/>
        <p:txBody>
          <a:bodyPr/>
          <a:lstStyle/>
          <a:p>
            <a:fld id="{998FC6E2-3800-4EB0-A18D-3856D6660061}" type="slidenum">
              <a:rPr lang="en-US" smtClean="0"/>
              <a:t>33</a:t>
            </a:fld>
            <a:endParaRPr lang="en-US"/>
          </a:p>
        </p:txBody>
      </p:sp>
    </p:spTree>
    <p:extLst>
      <p:ext uri="{BB962C8B-B14F-4D97-AF65-F5344CB8AC3E}">
        <p14:creationId xmlns:p14="http://schemas.microsoft.com/office/powerpoint/2010/main" val="245456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kydivers make a formation above the clouds">
            <a:extLst>
              <a:ext uri="{FF2B5EF4-FFF2-40B4-BE49-F238E27FC236}">
                <a16:creationId xmlns:a16="http://schemas.microsoft.com/office/drawing/2014/main" id="{EC3FCB62-C8D7-D8FD-D091-C1E9A0BCF8F4}"/>
              </a:ext>
            </a:extLst>
          </p:cNvPr>
          <p:cNvPicPr>
            <a:picLocks noChangeAspect="1"/>
          </p:cNvPicPr>
          <p:nvPr/>
        </p:nvPicPr>
        <p:blipFill rotWithShape="1">
          <a:blip r:embed="rId2"/>
          <a:srcRect l="435" t="6593" r="20745" b="-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371094" y="1161288"/>
            <a:ext cx="3438144" cy="1124712"/>
          </a:xfrm>
        </p:spPr>
        <p:txBody>
          <a:bodyPr anchor="b">
            <a:normAutofit/>
          </a:bodyPr>
          <a:lstStyle/>
          <a:p>
            <a:r>
              <a:rPr lang="en-US" sz="2800"/>
              <a:t>Thank you</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371094" y="2718054"/>
            <a:ext cx="3438906" cy="3207258"/>
          </a:xfrm>
        </p:spPr>
        <p:txBody>
          <a:bodyPr anchor="t">
            <a:normAutofit/>
          </a:bodyPr>
          <a:lstStyle/>
          <a:p>
            <a:r>
              <a:rPr lang="en-US" sz="1700"/>
              <a:t>Questions OR Comments?</a:t>
            </a:r>
          </a:p>
          <a:p>
            <a:endParaRPr lang="en-US" sz="1700"/>
          </a:p>
          <a:p>
            <a:r>
              <a:rPr lang="en-US" sz="1700"/>
              <a:t>Slack channel: section2-course-documents</a:t>
            </a:r>
          </a:p>
          <a:p>
            <a:r>
              <a:rPr lang="en-US" sz="1700"/>
              <a:t>Email: </a:t>
            </a:r>
            <a:r>
              <a:rPr lang="en-CA" sz="1700" u="sng">
                <a:effectLst/>
                <a:latin typeface="Calibri" panose="020F0502020204030204" pitchFamily="34" charset="0"/>
                <a:ea typeface="SimSun" panose="02010600030101010101" pitchFamily="2" charset="-122"/>
                <a:hlinkClick r:id="rId3">
                  <a:extLst>
                    <a:ext uri="{A12FA001-AC4F-418D-AE19-62706E023703}">
                      <ahyp:hlinkClr xmlns:ahyp="http://schemas.microsoft.com/office/drawing/2018/hyperlinkcolor" val="tx"/>
                    </a:ext>
                  </a:extLst>
                </a:hlinkClick>
              </a:rPr>
              <a:t>qing.li2@uclagary.ca</a:t>
            </a:r>
            <a:endParaRPr lang="en-CA" sz="1700" u="sng">
              <a:effectLst/>
              <a:latin typeface="Calibri" panose="020F0502020204030204" pitchFamily="34" charset="0"/>
              <a:ea typeface="SimSun" panose="02010600030101010101" pitchFamily="2" charset="-122"/>
            </a:endParaRPr>
          </a:p>
          <a:p>
            <a:endParaRPr lang="en-US" sz="1700"/>
          </a:p>
          <a:p>
            <a:pPr marL="457200" lvl="1" indent="0">
              <a:buNone/>
            </a:pPr>
            <a:r>
              <a:rPr lang="en-US" sz="1700"/>
              <a:t>  </a:t>
            </a:r>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9077706" y="6356350"/>
            <a:ext cx="2743200" cy="365125"/>
          </a:xfrm>
        </p:spPr>
        <p:txBody>
          <a:bodyPr>
            <a:normAutofit/>
          </a:bodyPr>
          <a:lstStyle/>
          <a:p>
            <a:pPr>
              <a:spcAft>
                <a:spcPts val="600"/>
              </a:spcAft>
            </a:pPr>
            <a:fld id="{998FC6E2-3800-4EB0-A18D-3856D6660061}" type="slidenum">
              <a:rPr lang="en-US">
                <a:solidFill>
                  <a:schemeClr val="tx1"/>
                </a:solidFill>
              </a:rPr>
              <a:pPr>
                <a:spcAft>
                  <a:spcPts val="600"/>
                </a:spcAft>
              </a:pPr>
              <a:t>34</a:t>
            </a:fld>
            <a:endParaRPr lang="en-US">
              <a:solidFill>
                <a:schemeClr val="tx1"/>
              </a:solidFill>
            </a:endParaRPr>
          </a:p>
        </p:txBody>
      </p:sp>
    </p:spTree>
    <p:extLst>
      <p:ext uri="{BB962C8B-B14F-4D97-AF65-F5344CB8AC3E}">
        <p14:creationId xmlns:p14="http://schemas.microsoft.com/office/powerpoint/2010/main" val="33497616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747618" y="2951993"/>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b="0" i="0" u="none" strike="noStrike" baseline="0" dirty="0">
                <a:solidFill>
                  <a:srgbClr val="FFFFFF"/>
                </a:solidFill>
                <a:latin typeface="LMRoman17-Regular"/>
              </a:rPr>
              <a:t>Lecture 4</a:t>
            </a:r>
            <a:r>
              <a:rPr lang="en-US" sz="4800" dirty="0">
                <a:solidFill>
                  <a:srgbClr val="FFFFFF"/>
                </a:solidFill>
                <a:latin typeface="LMRoman17-Regular"/>
              </a:rPr>
              <a:t>: Model Selection</a:t>
            </a:r>
            <a:endParaRPr lang="en-US" sz="4800" dirty="0">
              <a:solidFill>
                <a:srgbClr val="FFFFFF"/>
              </a:solidFill>
            </a:endParaRP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F3B62AD-F38B-0C39-B59D-9315500575EE}"/>
              </a:ext>
            </a:extLst>
          </p:cNvPr>
          <p:cNvSpPr>
            <a:spLocks noGrp="1"/>
          </p:cNvSpPr>
          <p:nvPr>
            <p:ph type="sldNum" sz="quarter" idx="12"/>
          </p:nvPr>
        </p:nvSpPr>
        <p:spPr/>
        <p:txBody>
          <a:bodyPr/>
          <a:lstStyle/>
          <a:p>
            <a:fld id="{998FC6E2-3800-4EB0-A18D-3856D6660061}" type="slidenum">
              <a:rPr lang="en-US" smtClean="0"/>
              <a:t>6</a:t>
            </a:fld>
            <a:endParaRPr lang="en-US"/>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CA1-CBB9-3D3D-B64E-17C2D2D4C3A1}"/>
              </a:ext>
            </a:extLst>
          </p:cNvPr>
          <p:cNvSpPr>
            <a:spLocks noGrp="1"/>
          </p:cNvSpPr>
          <p:nvPr>
            <p:ph type="title"/>
          </p:nvPr>
        </p:nvSpPr>
        <p:spPr/>
        <p:txBody>
          <a:bodyPr/>
          <a:lstStyle/>
          <a:p>
            <a:r>
              <a:rPr lang="en-US" dirty="0"/>
              <a:t>Quick recap of lecture 3</a:t>
            </a:r>
          </a:p>
        </p:txBody>
      </p:sp>
      <p:sp>
        <p:nvSpPr>
          <p:cNvPr id="4" name="Slide Number Placeholder 3">
            <a:extLst>
              <a:ext uri="{FF2B5EF4-FFF2-40B4-BE49-F238E27FC236}">
                <a16:creationId xmlns:a16="http://schemas.microsoft.com/office/drawing/2014/main" id="{F2C448D7-BCB0-13AA-DF42-40027274ECBE}"/>
              </a:ext>
            </a:extLst>
          </p:cNvPr>
          <p:cNvSpPr>
            <a:spLocks noGrp="1"/>
          </p:cNvSpPr>
          <p:nvPr>
            <p:ph type="sldNum" sz="quarter" idx="12"/>
          </p:nvPr>
        </p:nvSpPr>
        <p:spPr/>
        <p:txBody>
          <a:bodyPr/>
          <a:lstStyle/>
          <a:p>
            <a:fld id="{998FC6E2-3800-4EB0-A18D-3856D6660061}" type="slidenum">
              <a:rPr lang="en-US" smtClean="0"/>
              <a:t>7</a:t>
            </a:fld>
            <a:endParaRPr lang="en-US"/>
          </a:p>
        </p:txBody>
      </p:sp>
      <p:sp>
        <p:nvSpPr>
          <p:cNvPr id="9" name="Content Placeholder 2">
            <a:extLst>
              <a:ext uri="{FF2B5EF4-FFF2-40B4-BE49-F238E27FC236}">
                <a16:creationId xmlns:a16="http://schemas.microsoft.com/office/drawing/2014/main" id="{663BA9FD-5832-556D-67D9-F6A7834D15DA}"/>
              </a:ext>
            </a:extLst>
          </p:cNvPr>
          <p:cNvSpPr>
            <a:spLocks noGrp="1"/>
          </p:cNvSpPr>
          <p:nvPr>
            <p:ph idx="1"/>
          </p:nvPr>
        </p:nvSpPr>
        <p:spPr>
          <a:xfrm>
            <a:off x="1055379" y="1801741"/>
            <a:ext cx="7640751" cy="4291247"/>
          </a:xfrm>
        </p:spPr>
        <p:txBody>
          <a:bodyPr>
            <a:normAutofit/>
          </a:bodyPr>
          <a:lstStyle/>
          <a:p>
            <a:r>
              <a:rPr lang="en-US" sz="1800" dirty="0"/>
              <a:t>Statistics: </a:t>
            </a:r>
          </a:p>
          <a:p>
            <a:pPr lvl="1"/>
            <a:r>
              <a:rPr lang="en-US" sz="1800" dirty="0"/>
              <a:t>Interaction Effect in Multiple Regression with both Quantitative and Qualitative (Dummy) Variable models </a:t>
            </a:r>
          </a:p>
          <a:p>
            <a:pPr lvl="1"/>
            <a:r>
              <a:rPr lang="en-US" sz="1800" dirty="0"/>
              <a:t>Two different approaches but result in the same optimal model</a:t>
            </a:r>
          </a:p>
          <a:p>
            <a:pPr lvl="1"/>
            <a:r>
              <a:rPr lang="en-US" sz="1800" dirty="0"/>
              <a:t>A Quadratic (Second Order) Model with Quantitative predictors</a:t>
            </a:r>
          </a:p>
          <a:p>
            <a:pPr lvl="1"/>
            <a:r>
              <a:rPr lang="en-US" sz="1800" dirty="0"/>
              <a:t>Cross validation to avoid overfitting and underfitting model</a:t>
            </a:r>
          </a:p>
          <a:p>
            <a:r>
              <a:rPr lang="en-US" sz="1800" dirty="0"/>
              <a:t>Code:</a:t>
            </a:r>
          </a:p>
          <a:p>
            <a:pPr lvl="1"/>
            <a:r>
              <a:rPr lang="en-US" sz="1800" dirty="0"/>
              <a:t>lm(y ~ x1+x2+(x1+x2)^2 + I(X1^2)+I(X2^2))</a:t>
            </a:r>
          </a:p>
          <a:p>
            <a:pPr lvl="1"/>
            <a:r>
              <a:rPr lang="en-US" sz="1800" dirty="0"/>
              <a:t>CVlm()</a:t>
            </a:r>
          </a:p>
          <a:p>
            <a:endParaRPr lang="en-US" sz="2000" dirty="0"/>
          </a:p>
        </p:txBody>
      </p:sp>
      <p:pic>
        <p:nvPicPr>
          <p:cNvPr id="3" name="Picture 2" descr="Shape&#10;&#10;Description automatically generated with medium confidence">
            <a:extLst>
              <a:ext uri="{FF2B5EF4-FFF2-40B4-BE49-F238E27FC236}">
                <a16:creationId xmlns:a16="http://schemas.microsoft.com/office/drawing/2014/main" id="{7EFAEE57-D0A7-C0DF-3876-2C26C5099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64993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normAutofit/>
          </a:bodyPr>
          <a:lstStyle/>
          <a:p>
            <a:pPr algn="ctr"/>
            <a:r>
              <a:rPr lang="en-CA" sz="4000" dirty="0">
                <a:solidFill>
                  <a:schemeClr val="accent1"/>
                </a:solidFill>
              </a:rPr>
              <a:t>Model Selection</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smtClean="0">
                <a:solidFill>
                  <a:srgbClr val="FFFFFF"/>
                </a:solidFill>
              </a:rPr>
              <a:pPr>
                <a:spcAft>
                  <a:spcPts val="600"/>
                </a:spcAft>
              </a:pPr>
              <a:t>8</a:t>
            </a:fld>
            <a:endParaRPr lang="en-US" dirty="0">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normAutofit/>
          </a:bodyPr>
          <a:lstStyle/>
          <a:p>
            <a:r>
              <a:rPr lang="en-CA" dirty="0"/>
              <a:t>Stepwise model selection methods</a:t>
            </a:r>
          </a:p>
          <a:p>
            <a:pPr lvl="1"/>
            <a:r>
              <a:rPr lang="en-CA" dirty="0"/>
              <a:t>Backwards Elimination</a:t>
            </a:r>
          </a:p>
          <a:p>
            <a:pPr lvl="1"/>
            <a:r>
              <a:rPr lang="en-CA" dirty="0"/>
              <a:t>Forward Selection</a:t>
            </a:r>
          </a:p>
          <a:p>
            <a:pPr lvl="1"/>
            <a:r>
              <a:rPr lang="en-CA" dirty="0"/>
              <a:t>Stepwise regression</a:t>
            </a:r>
          </a:p>
          <a:p>
            <a:r>
              <a:rPr lang="en-CA" dirty="0"/>
              <a:t>Criteria for model selection</a:t>
            </a:r>
          </a:p>
          <a:p>
            <a:pPr lvl="1"/>
            <a:r>
              <a:rPr lang="en-CA" dirty="0"/>
              <a:t>p-values</a:t>
            </a:r>
          </a:p>
          <a:p>
            <a:pPr lvl="1"/>
            <a:r>
              <a:rPr lang="en-CA" dirty="0"/>
              <a:t>adjusted R</a:t>
            </a:r>
            <a:r>
              <a:rPr lang="en-CA" baseline="30000" dirty="0"/>
              <a:t>2</a:t>
            </a:r>
            <a:endParaRPr lang="en-CA" dirty="0"/>
          </a:p>
          <a:p>
            <a:pPr lvl="1"/>
            <a:r>
              <a:rPr lang="en-CA" dirty="0"/>
              <a:t>RMSE</a:t>
            </a:r>
          </a:p>
          <a:p>
            <a:pPr lvl="1"/>
            <a:r>
              <a:rPr lang="en-CA" dirty="0" err="1"/>
              <a:t>Mallows’s</a:t>
            </a:r>
            <a:r>
              <a:rPr lang="en-CA" dirty="0"/>
              <a:t> Cp Criterion</a:t>
            </a:r>
          </a:p>
          <a:p>
            <a:pPr lvl="1"/>
            <a:r>
              <a:rPr lang="en-CA" dirty="0"/>
              <a:t>AIC (Akaike’s information criterion)</a:t>
            </a:r>
          </a:p>
          <a:p>
            <a:pPr lvl="1"/>
            <a:endParaRPr lang="en-CA" dirty="0"/>
          </a:p>
        </p:txBody>
      </p:sp>
      <p:pic>
        <p:nvPicPr>
          <p:cNvPr id="2" name="Picture 1" descr="Shape&#10;&#10;Description automatically generated with medium confidence">
            <a:extLst>
              <a:ext uri="{FF2B5EF4-FFF2-40B4-BE49-F238E27FC236}">
                <a16:creationId xmlns:a16="http://schemas.microsoft.com/office/drawing/2014/main" id="{29CC6B3D-4BA2-564B-D252-97AF0B1789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077746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Backward Elimination Procedure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9</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normAutofit fontScale="92500" lnSpcReduction="20000"/>
          </a:bodyPr>
          <a:lstStyle/>
          <a:p>
            <a:r>
              <a:rPr lang="en-CA" dirty="0"/>
              <a:t>Step 1: The Backward procedure initially fits a model containing terms for all potential independent variables </a:t>
            </a:r>
          </a:p>
          <a:p>
            <a:endParaRPr lang="en-CA" dirty="0"/>
          </a:p>
          <a:p>
            <a:endParaRPr lang="en-CA" dirty="0"/>
          </a:p>
          <a:p>
            <a:r>
              <a:rPr lang="en-CA" dirty="0"/>
              <a:t>Step 2: The </a:t>
            </a:r>
            <a:r>
              <a:rPr lang="en-CA" dirty="0">
                <a:solidFill>
                  <a:srgbClr val="FF0000"/>
                </a:solidFill>
              </a:rPr>
              <a:t>variable</a:t>
            </a:r>
            <a:r>
              <a:rPr lang="en-CA" dirty="0"/>
              <a:t> with the </a:t>
            </a:r>
            <a:r>
              <a:rPr lang="en-CA" dirty="0">
                <a:solidFill>
                  <a:srgbClr val="FF0000"/>
                </a:solidFill>
              </a:rPr>
              <a:t>smallest</a:t>
            </a:r>
            <a:r>
              <a:rPr lang="en-CA" dirty="0"/>
              <a:t> t (or F) test statistic (</a:t>
            </a:r>
            <a:r>
              <a:rPr lang="en-CA" dirty="0">
                <a:solidFill>
                  <a:srgbClr val="FF0000"/>
                </a:solidFill>
              </a:rPr>
              <a:t>largest</a:t>
            </a:r>
            <a:r>
              <a:rPr lang="en-CA" dirty="0"/>
              <a:t> </a:t>
            </a:r>
            <a:r>
              <a:rPr lang="en-CA" dirty="0">
                <a:solidFill>
                  <a:srgbClr val="FF0000"/>
                </a:solidFill>
              </a:rPr>
              <a:t>p-value</a:t>
            </a:r>
            <a:r>
              <a:rPr lang="en-CA" dirty="0"/>
              <a:t>) for testing 𝐻0:𝛽𝑖=0 is identified and dropped from the model if the t-value is less than some specified critical value or </a:t>
            </a:r>
            <a:r>
              <a:rPr lang="en-CA" dirty="0">
                <a:solidFill>
                  <a:srgbClr val="FF0000"/>
                </a:solidFill>
              </a:rPr>
              <a:t>p-value more than a cut-off </a:t>
            </a:r>
            <a:r>
              <a:rPr lang="en-CA" dirty="0"/>
              <a:t>(common: 0.3) </a:t>
            </a:r>
          </a:p>
          <a:p>
            <a:r>
              <a:rPr lang="en-CA" dirty="0"/>
              <a:t>The model with the remaining (𝑝−1) independent variables is fit in step 2, and again, the variable associated with the smallest nonsignificant t-value (largest p-value) is dropped. This process is repeated until no further nonsignificant independent variables can be found. </a:t>
            </a:r>
          </a:p>
          <a:p>
            <a:endParaRPr lang="en-CA" dirty="0"/>
          </a:p>
          <a:p>
            <a:endParaRPr lang="en-CA" dirty="0"/>
          </a:p>
        </p:txBody>
      </p:sp>
      <p:grpSp>
        <p:nvGrpSpPr>
          <p:cNvPr id="10" name="Group 9">
            <a:extLst>
              <a:ext uri="{FF2B5EF4-FFF2-40B4-BE49-F238E27FC236}">
                <a16:creationId xmlns:a16="http://schemas.microsoft.com/office/drawing/2014/main" id="{2D59F2AF-12C9-5F4C-9F4B-A5CE98783613}"/>
              </a:ext>
            </a:extLst>
          </p:cNvPr>
          <p:cNvGrpSpPr/>
          <p:nvPr/>
        </p:nvGrpSpPr>
        <p:grpSpPr>
          <a:xfrm>
            <a:off x="3118758" y="2798665"/>
            <a:ext cx="5029200" cy="406400"/>
            <a:chOff x="4686300" y="3225800"/>
            <a:chExt cx="5029200" cy="406400"/>
          </a:xfrm>
        </p:grpSpPr>
        <p:pic>
          <p:nvPicPr>
            <p:cNvPr id="6" name="Picture 5" descr="Icon&#10;&#10;Description automatically generated">
              <a:extLst>
                <a:ext uri="{FF2B5EF4-FFF2-40B4-BE49-F238E27FC236}">
                  <a16:creationId xmlns:a16="http://schemas.microsoft.com/office/drawing/2014/main" id="{59FD5A0E-78AA-6E40-91E8-381D9A348E8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86300" y="3225800"/>
              <a:ext cx="2819400" cy="406400"/>
            </a:xfrm>
            <a:prstGeom prst="rect">
              <a:avLst/>
            </a:prstGeom>
          </p:spPr>
        </p:pic>
        <p:pic>
          <p:nvPicPr>
            <p:cNvPr id="9" name="Picture 8" descr="Icon&#10;&#10;Description automatically generated">
              <a:extLst>
                <a:ext uri="{FF2B5EF4-FFF2-40B4-BE49-F238E27FC236}">
                  <a16:creationId xmlns:a16="http://schemas.microsoft.com/office/drawing/2014/main" id="{04F49F8C-6466-054F-85AC-263C90D158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5700" y="3225800"/>
              <a:ext cx="2209800" cy="381000"/>
            </a:xfrm>
            <a:prstGeom prst="rect">
              <a:avLst/>
            </a:prstGeom>
          </p:spPr>
        </p:pic>
      </p:grpSp>
      <p:pic>
        <p:nvPicPr>
          <p:cNvPr id="2" name="Picture 1" descr="Shape&#10;&#10;Description automatically generated with medium confidence">
            <a:extLst>
              <a:ext uri="{FF2B5EF4-FFF2-40B4-BE49-F238E27FC236}">
                <a16:creationId xmlns:a16="http://schemas.microsoft.com/office/drawing/2014/main" id="{30174DEB-6887-F858-E851-C4CBA7F757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8004688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1595</TotalTime>
  <Words>3505</Words>
  <Application>Microsoft Office PowerPoint</Application>
  <PresentationFormat>Widescreen</PresentationFormat>
  <Paragraphs>378</Paragraphs>
  <Slides>34</Slides>
  <Notes>11</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34</vt:i4>
      </vt:variant>
    </vt:vector>
  </HeadingPairs>
  <TitlesOfParts>
    <vt:vector size="46" baseType="lpstr">
      <vt:lpstr>LMMono10-Italic</vt:lpstr>
      <vt:lpstr>LMMono10-Regular</vt:lpstr>
      <vt:lpstr>LMRoman10-Regular</vt:lpstr>
      <vt:lpstr>LMRoman17-Regular</vt:lpstr>
      <vt:lpstr>Söhne</vt:lpstr>
      <vt:lpstr>Arial</vt:lpstr>
      <vt:lpstr>Calibri</vt:lpstr>
      <vt:lpstr>Calibri Light</vt:lpstr>
      <vt:lpstr>Cambria Math</vt:lpstr>
      <vt:lpstr>Roboto</vt:lpstr>
      <vt:lpstr>times new roman</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4: Model Selection</vt:lpstr>
      <vt:lpstr>Quick recap of lecture 3</vt:lpstr>
      <vt:lpstr>Model Selection</vt:lpstr>
      <vt:lpstr>Backward Elimination Procedure</vt:lpstr>
      <vt:lpstr>Backward Elimination Procedure</vt:lpstr>
      <vt:lpstr>Forward selection</vt:lpstr>
      <vt:lpstr>Forward selection</vt:lpstr>
      <vt:lpstr>Stepwise Regression</vt:lpstr>
      <vt:lpstr>Comparisons of three approaches</vt:lpstr>
      <vt:lpstr>In class Practice Problem 10</vt:lpstr>
      <vt:lpstr>In class Practice Problem 10</vt:lpstr>
      <vt:lpstr>In class Practice Problem 11</vt:lpstr>
      <vt:lpstr>In class Practice Problem 11</vt:lpstr>
      <vt:lpstr>In class Practice Problem 12</vt:lpstr>
      <vt:lpstr>In class Practice Problem 12</vt:lpstr>
      <vt:lpstr>Coffee break</vt:lpstr>
      <vt:lpstr>All Possible Regressions Selection Criteria</vt:lpstr>
      <vt:lpstr>PowerPoint Presentation</vt:lpstr>
      <vt:lpstr>Criteria for model selection</vt:lpstr>
      <vt:lpstr>RMSE or Adjusted R2  </vt:lpstr>
      <vt:lpstr>AIC (Akaike’s information criterion)</vt:lpstr>
      <vt:lpstr>BIC (Bayesian information criterion)</vt:lpstr>
      <vt:lpstr>Mallows’s Cp Criterion</vt:lpstr>
      <vt:lpstr>Combos 5</vt:lpstr>
      <vt:lpstr>In class Practice Problem 13</vt:lpstr>
      <vt:lpstr>In class Practice Problem 13 Answers</vt:lpstr>
      <vt:lpstr>In class Practice Problem 13 Answers</vt:lpstr>
      <vt:lpstr>Take away messages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li qing</cp:lastModifiedBy>
  <cp:revision>317</cp:revision>
  <dcterms:created xsi:type="dcterms:W3CDTF">2023-05-16T15:36:22Z</dcterms:created>
  <dcterms:modified xsi:type="dcterms:W3CDTF">2023-05-29T18:02:02Z</dcterms:modified>
</cp:coreProperties>
</file>